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57" r:id="rId4"/>
    <p:sldId id="258" r:id="rId5"/>
    <p:sldId id="260" r:id="rId6"/>
    <p:sldId id="262" r:id="rId7"/>
    <p:sldId id="263" r:id="rId8"/>
    <p:sldId id="264" r:id="rId9"/>
    <p:sldId id="265" r:id="rId10"/>
    <p:sldId id="266" r:id="rId11"/>
    <p:sldId id="279" r:id="rId12"/>
    <p:sldId id="281" r:id="rId13"/>
    <p:sldId id="282" r:id="rId14"/>
    <p:sldId id="283" r:id="rId15"/>
    <p:sldId id="280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8" r:id="rId26"/>
    <p:sldId id="276" r:id="rId27"/>
    <p:sldId id="277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0CA75-2AC8-4988-A8DE-0E78D0CF8F78}" type="datetimeFigureOut">
              <a:rPr lang="en-US" smtClean="0"/>
              <a:pPr/>
              <a:t>09-Aug-20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67D13-01C1-4779-BC4A-C54812333F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404800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0CA75-2AC8-4988-A8DE-0E78D0CF8F78}" type="datetimeFigureOut">
              <a:rPr lang="en-US" smtClean="0"/>
              <a:pPr/>
              <a:t>09-Aug-20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67D13-01C1-4779-BC4A-C54812333F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295032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0CA75-2AC8-4988-A8DE-0E78D0CF8F78}" type="datetimeFigureOut">
              <a:rPr lang="en-US" smtClean="0"/>
              <a:pPr/>
              <a:t>09-Aug-20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67D13-01C1-4779-BC4A-C54812333F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227298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0CA75-2AC8-4988-A8DE-0E78D0CF8F78}" type="datetimeFigureOut">
              <a:rPr lang="en-US" smtClean="0"/>
              <a:pPr/>
              <a:t>09-Aug-20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67D13-01C1-4779-BC4A-C54812333F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351773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0CA75-2AC8-4988-A8DE-0E78D0CF8F78}" type="datetimeFigureOut">
              <a:rPr lang="en-US" smtClean="0"/>
              <a:pPr/>
              <a:t>09-Aug-20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67D13-01C1-4779-BC4A-C54812333F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604722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0CA75-2AC8-4988-A8DE-0E78D0CF8F78}" type="datetimeFigureOut">
              <a:rPr lang="en-US" smtClean="0"/>
              <a:pPr/>
              <a:t>09-Aug-20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67D13-01C1-4779-BC4A-C54812333F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157646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0CA75-2AC8-4988-A8DE-0E78D0CF8F78}" type="datetimeFigureOut">
              <a:rPr lang="en-US" smtClean="0"/>
              <a:pPr/>
              <a:t>09-Aug-20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67D13-01C1-4779-BC4A-C54812333F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439664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0CA75-2AC8-4988-A8DE-0E78D0CF8F78}" type="datetimeFigureOut">
              <a:rPr lang="en-US" smtClean="0"/>
              <a:pPr/>
              <a:t>09-Aug-20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67D13-01C1-4779-BC4A-C54812333F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548172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0CA75-2AC8-4988-A8DE-0E78D0CF8F78}" type="datetimeFigureOut">
              <a:rPr lang="en-US" smtClean="0"/>
              <a:pPr/>
              <a:t>09-Aug-20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67D13-01C1-4779-BC4A-C54812333F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722409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0CA75-2AC8-4988-A8DE-0E78D0CF8F78}" type="datetimeFigureOut">
              <a:rPr lang="en-US" smtClean="0"/>
              <a:pPr/>
              <a:t>09-Aug-20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67D13-01C1-4779-BC4A-C54812333F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908754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0CA75-2AC8-4988-A8DE-0E78D0CF8F78}" type="datetimeFigureOut">
              <a:rPr lang="en-US" smtClean="0"/>
              <a:pPr/>
              <a:t>09-Aug-20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67D13-01C1-4779-BC4A-C54812333F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87839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60CA75-2AC8-4988-A8DE-0E78D0CF8F78}" type="datetimeFigureOut">
              <a:rPr lang="en-US" smtClean="0"/>
              <a:pPr/>
              <a:t>09-Aug-20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267D13-01C1-4779-BC4A-C54812333F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745052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emf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DISPERSION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@Statistics</a:t>
            </a:r>
          </a:p>
          <a:p>
            <a:r>
              <a:rPr lang="en-US" dirty="0" smtClean="0"/>
              <a:t>#Data Science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97200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0" y="0"/>
            <a:ext cx="9144000" cy="6781800"/>
          </a:xfrm>
        </p:spPr>
        <p:txBody>
          <a:bodyPr/>
          <a:lstStyle/>
          <a:p>
            <a:pPr marL="0" indent="0" fontAlgn="base">
              <a:buNone/>
            </a:pPr>
            <a:r>
              <a:rPr lang="en-US" dirty="0" smtClean="0"/>
              <a:t>Dispersion</a:t>
            </a:r>
            <a:endParaRPr lang="en-US" dirty="0"/>
          </a:p>
          <a:p>
            <a:pPr fontAlgn="base"/>
            <a:r>
              <a:rPr lang="en-US" dirty="0"/>
              <a:t>Dispersion in statistics is a way of describing how spread out a set of data is. </a:t>
            </a:r>
            <a:endParaRPr lang="en-US" dirty="0" smtClean="0"/>
          </a:p>
          <a:p>
            <a:pPr fontAlgn="base"/>
            <a:r>
              <a:rPr lang="en-US" dirty="0" smtClean="0"/>
              <a:t>When </a:t>
            </a:r>
            <a:r>
              <a:rPr lang="en-US" dirty="0"/>
              <a:t>a data set has a large value, the values in the set are widely scattered; </a:t>
            </a:r>
            <a:endParaRPr lang="en-US" dirty="0" smtClean="0"/>
          </a:p>
          <a:p>
            <a:pPr fontAlgn="base"/>
            <a:r>
              <a:rPr lang="en-US" dirty="0" smtClean="0"/>
              <a:t>when </a:t>
            </a:r>
            <a:r>
              <a:rPr lang="en-US" dirty="0"/>
              <a:t>it is small the items in the set are tightly clustered. Very basically, this set of data has a </a:t>
            </a:r>
            <a:r>
              <a:rPr lang="en-US"/>
              <a:t>small </a:t>
            </a:r>
            <a:r>
              <a:rPr lang="en-US" smtClean="0"/>
              <a:t>value:  1</a:t>
            </a:r>
            <a:r>
              <a:rPr lang="en-US" dirty="0"/>
              <a:t>, 2, 2, 3, 3, 4</a:t>
            </a:r>
            <a:br>
              <a:rPr lang="en-US" dirty="0"/>
            </a:br>
            <a:r>
              <a:rPr lang="en-US" dirty="0"/>
              <a:t>…and this set has a wider one:</a:t>
            </a:r>
            <a:br>
              <a:rPr lang="en-US" dirty="0"/>
            </a:br>
            <a:r>
              <a:rPr lang="en-US" dirty="0"/>
              <a:t>0, 1, 20, 30, 40, 100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37917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Percentile: The value below which a percentage of data falls.</a:t>
            </a:r>
          </a:p>
          <a:p>
            <a:pPr marL="0" indent="0">
              <a:buNone/>
            </a:pPr>
            <a:r>
              <a:rPr lang="en-US" sz="2400" dirty="0" smtClean="0"/>
              <a:t>Calculating Percentile</a:t>
            </a:r>
          </a:p>
          <a:p>
            <a:pPr marL="0" indent="0">
              <a:buNone/>
            </a:pPr>
            <a:r>
              <a:rPr lang="en-US" dirty="0" smtClean="0"/>
              <a:t>SCORE RANK</a:t>
            </a:r>
          </a:p>
          <a:p>
            <a:pPr marL="0" indent="0">
              <a:buNone/>
            </a:pPr>
            <a:r>
              <a:rPr lang="en-US" dirty="0" smtClean="0"/>
              <a:t>30	     1</a:t>
            </a:r>
          </a:p>
          <a:p>
            <a:pPr marL="0" indent="0">
              <a:buNone/>
            </a:pPr>
            <a:r>
              <a:rPr lang="en-US" dirty="0" smtClean="0"/>
              <a:t>33	     2</a:t>
            </a:r>
          </a:p>
          <a:p>
            <a:pPr marL="0" indent="0">
              <a:buNone/>
            </a:pPr>
            <a:r>
              <a:rPr lang="en-US" dirty="0" smtClean="0"/>
              <a:t>43	     3</a:t>
            </a:r>
          </a:p>
          <a:p>
            <a:pPr marL="0" indent="0">
              <a:buNone/>
            </a:pPr>
            <a:r>
              <a:rPr lang="en-US" dirty="0" smtClean="0"/>
              <a:t>53	     4</a:t>
            </a:r>
          </a:p>
          <a:p>
            <a:pPr marL="0" indent="0">
              <a:buNone/>
            </a:pPr>
            <a:r>
              <a:rPr lang="en-US" dirty="0" smtClean="0"/>
              <a:t>56	     5</a:t>
            </a:r>
          </a:p>
          <a:p>
            <a:pPr marL="0" indent="0">
              <a:buNone/>
            </a:pPr>
            <a:r>
              <a:rPr lang="en-US" dirty="0" smtClean="0"/>
              <a:t>67	     6</a:t>
            </a:r>
          </a:p>
          <a:p>
            <a:pPr marL="0" indent="0">
              <a:buNone/>
            </a:pPr>
            <a:r>
              <a:rPr lang="en-US" dirty="0" smtClean="0"/>
              <a:t>68	     7</a:t>
            </a:r>
          </a:p>
          <a:p>
            <a:pPr marL="0" indent="0">
              <a:buNone/>
            </a:pPr>
            <a:r>
              <a:rPr lang="en-US" dirty="0" smtClean="0"/>
              <a:t>72	     8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895600" y="838200"/>
            <a:ext cx="6096000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b="1" dirty="0"/>
              <a:t>Sample question: </a:t>
            </a:r>
            <a:r>
              <a:rPr lang="en-US" dirty="0"/>
              <a:t>Find out where the 25th percentile is in the above list.</a:t>
            </a:r>
          </a:p>
          <a:p>
            <a:pPr fontAlgn="base"/>
            <a:r>
              <a:rPr lang="en-US" dirty="0"/>
              <a:t>Step 1: Calculate what rank is at the 25th percentile. Use the following formula:</a:t>
            </a:r>
            <a:br>
              <a:rPr lang="en-US" dirty="0"/>
            </a:br>
            <a:r>
              <a:rPr lang="en-US" dirty="0" smtClean="0"/>
              <a:t>Percentile </a:t>
            </a:r>
            <a:r>
              <a:rPr lang="en-US" dirty="0"/>
              <a:t>/ 100 * (number of items + 1)</a:t>
            </a:r>
            <a:br>
              <a:rPr lang="en-US" dirty="0"/>
            </a:br>
            <a:r>
              <a:rPr lang="en-US" dirty="0" smtClean="0"/>
              <a:t>            25 </a:t>
            </a:r>
            <a:r>
              <a:rPr lang="en-US" dirty="0"/>
              <a:t>/ 100 * (8 + 1) = 0.25 * 9 = 2.25.</a:t>
            </a:r>
            <a:br>
              <a:rPr lang="en-US" dirty="0"/>
            </a:br>
            <a:r>
              <a:rPr lang="en-US" dirty="0"/>
              <a:t>A rank of 2.25 is at the 25th percentile. However, there isn’t a rank of 2.25 </a:t>
            </a:r>
            <a:endParaRPr lang="en-US" dirty="0" smtClean="0"/>
          </a:p>
          <a:p>
            <a:pPr fontAlgn="base"/>
            <a:r>
              <a:rPr lang="en-US" dirty="0" smtClean="0"/>
              <a:t>so </a:t>
            </a:r>
            <a:r>
              <a:rPr lang="en-US" dirty="0"/>
              <a:t>you must either round up, or round down. As 2.25 is closer to 2 than 3, I’m going to round down to a rank of 2.</a:t>
            </a:r>
          </a:p>
          <a:p>
            <a:pPr fontAlgn="base"/>
            <a:r>
              <a:rPr lang="en-US" dirty="0"/>
              <a:t>Step 2: Choose either definition 1 or 2:</a:t>
            </a:r>
            <a:br>
              <a:rPr lang="en-US" dirty="0"/>
            </a:br>
            <a:r>
              <a:rPr lang="en-US" b="1" dirty="0"/>
              <a:t>Definition 1</a:t>
            </a:r>
            <a:r>
              <a:rPr lang="en-US" dirty="0"/>
              <a:t>: The lowest score that is </a:t>
            </a:r>
            <a:r>
              <a:rPr lang="en-US" b="1" dirty="0"/>
              <a:t>greater </a:t>
            </a:r>
            <a:r>
              <a:rPr lang="en-US" dirty="0"/>
              <a:t>than 25% of the scores. That equals a score of 43 on this list (a rank of 3).</a:t>
            </a:r>
            <a:br>
              <a:rPr lang="en-US" dirty="0"/>
            </a:br>
            <a:r>
              <a:rPr lang="en-US" b="1" dirty="0"/>
              <a:t>Definition 2:</a:t>
            </a:r>
            <a:r>
              <a:rPr lang="en-US" dirty="0"/>
              <a:t> The smallest score that is greater than </a:t>
            </a:r>
            <a:r>
              <a:rPr lang="en-US" b="1" dirty="0"/>
              <a:t>or equal to</a:t>
            </a:r>
            <a:r>
              <a:rPr lang="en-US" dirty="0"/>
              <a:t> 25% of the scores. That equals a score of 33 on this list (a rank of 2).</a:t>
            </a:r>
          </a:p>
          <a:p>
            <a:pPr fontAlgn="base"/>
            <a:r>
              <a:rPr lang="en-US" dirty="0"/>
              <a:t>Depending on which definition you use, the 25th percentile could be reported at 33 or 43! A third definition attempts to correct this possible misinterpretation:</a:t>
            </a:r>
          </a:p>
          <a:p>
            <a:pPr fontAlgn="base"/>
            <a:r>
              <a:rPr lang="en-US" b="1" dirty="0"/>
              <a:t>Definition 3:</a:t>
            </a:r>
            <a:r>
              <a:rPr lang="en-US" dirty="0"/>
              <a:t> A weighted mean of the percentiles from the first two definitions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67139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In the above example, here’s how the percentile would be worked out using the weighted mean:</a:t>
            </a:r>
          </a:p>
          <a:p>
            <a:pPr marL="0" indent="0">
              <a:buNone/>
            </a:pPr>
            <a:r>
              <a:rPr lang="en-US" dirty="0" smtClean="0"/>
              <a:t>Multiply the difference between the scores by 0.25 (the fraction of the rank we calculated above). The scores were 43 and 33, giving us a difference of 10:</a:t>
            </a:r>
            <a:br>
              <a:rPr lang="en-US" dirty="0" smtClean="0"/>
            </a:br>
            <a:r>
              <a:rPr lang="en-US" dirty="0" smtClean="0"/>
              <a:t>(0.25)(43 – 33) = 2.5</a:t>
            </a:r>
          </a:p>
          <a:p>
            <a:pPr marL="0" indent="0">
              <a:buNone/>
            </a:pPr>
            <a:r>
              <a:rPr lang="en-US" dirty="0" smtClean="0"/>
              <a:t>Add the result to the lower score. 2.5 + 33 = 35.5</a:t>
            </a:r>
          </a:p>
          <a:p>
            <a:pPr marL="0" indent="0">
              <a:buNone/>
            </a:pPr>
            <a:r>
              <a:rPr lang="en-US" dirty="0" smtClean="0"/>
              <a:t>In this case, the 25th percentile score is 35.5, which makes more sense as it’s in the middle of 43 and 33.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20558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067800" cy="67818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Quartiles</a:t>
            </a:r>
          </a:p>
          <a:p>
            <a:r>
              <a:rPr lang="en-US" dirty="0" smtClean="0">
                <a:effectLst/>
              </a:rPr>
              <a:t>In statistics, </a:t>
            </a:r>
            <a:r>
              <a:rPr lang="en-US" b="1" dirty="0" smtClean="0">
                <a:effectLst/>
              </a:rPr>
              <a:t>Quartiles </a:t>
            </a:r>
            <a:r>
              <a:rPr lang="en-US" dirty="0" smtClean="0">
                <a:effectLst/>
              </a:rPr>
              <a:t>are the set of values which has three points dividing the data set into four identical parts.</a:t>
            </a:r>
          </a:p>
          <a:p>
            <a:r>
              <a:rPr lang="en-US" dirty="0"/>
              <a:t>Quartiles divide the entire set into four equal parts. So, there are three quartiles, first, second and third represented by Q</a:t>
            </a:r>
            <a:r>
              <a:rPr lang="en-US" baseline="-25000" dirty="0"/>
              <a:t>1</a:t>
            </a:r>
            <a:r>
              <a:rPr lang="en-US" dirty="0"/>
              <a:t>, Q</a:t>
            </a:r>
            <a:r>
              <a:rPr lang="en-US" baseline="-25000" dirty="0"/>
              <a:t>2</a:t>
            </a:r>
            <a:r>
              <a:rPr lang="en-US" dirty="0"/>
              <a:t> and Q</a:t>
            </a:r>
            <a:r>
              <a:rPr lang="en-US" baseline="-25000" dirty="0"/>
              <a:t>3</a:t>
            </a:r>
            <a:r>
              <a:rPr lang="en-US" dirty="0"/>
              <a:t>, respectively. </a:t>
            </a:r>
            <a:endParaRPr lang="en-US" dirty="0" smtClean="0"/>
          </a:p>
          <a:p>
            <a:r>
              <a:rPr lang="en-US" dirty="0" smtClean="0"/>
              <a:t>Q</a:t>
            </a:r>
            <a:r>
              <a:rPr lang="en-US" baseline="-25000" dirty="0" smtClean="0"/>
              <a:t>2</a:t>
            </a:r>
            <a:r>
              <a:rPr lang="en-US" dirty="0"/>
              <a:t> is nothing but the median, since it indicates the position of the item in the list and thus, is a positional average.</a:t>
            </a:r>
            <a:endParaRPr lang="en-US" dirty="0" smtClean="0">
              <a:effectLst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19275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Quartiles Formula</a:t>
            </a:r>
          </a:p>
          <a:p>
            <a:r>
              <a:rPr lang="en-US" dirty="0"/>
              <a:t>Suppose, Q</a:t>
            </a:r>
            <a:r>
              <a:rPr lang="en-US" baseline="-25000" dirty="0"/>
              <a:t>3</a:t>
            </a:r>
            <a:r>
              <a:rPr lang="en-US" dirty="0"/>
              <a:t> is the upper quartile is the median of the upper half of the data set. Whereas, Q</a:t>
            </a:r>
            <a:r>
              <a:rPr lang="en-US" baseline="-25000" dirty="0"/>
              <a:t>1</a:t>
            </a:r>
            <a:r>
              <a:rPr lang="en-US" dirty="0"/>
              <a:t> is the lower quartile and median of the lower half of the data set. Q</a:t>
            </a:r>
            <a:r>
              <a:rPr lang="en-US" baseline="-25000" dirty="0"/>
              <a:t>2</a:t>
            </a:r>
            <a:r>
              <a:rPr lang="en-US" dirty="0"/>
              <a:t> is the median. Consider, we have n number of items in a data set. Then the quartiles are given by;</a:t>
            </a:r>
          </a:p>
          <a:p>
            <a:r>
              <a:rPr lang="en-US" dirty="0"/>
              <a:t>Q</a:t>
            </a:r>
            <a:r>
              <a:rPr lang="en-US" baseline="-25000" dirty="0"/>
              <a:t>1</a:t>
            </a:r>
            <a:r>
              <a:rPr lang="en-US" dirty="0"/>
              <a:t> = [(n+1)/4]</a:t>
            </a:r>
            <a:r>
              <a:rPr lang="en-US" dirty="0" err="1"/>
              <a:t>th</a:t>
            </a:r>
            <a:r>
              <a:rPr lang="en-US" dirty="0"/>
              <a:t> item</a:t>
            </a:r>
          </a:p>
          <a:p>
            <a:r>
              <a:rPr lang="en-US" dirty="0"/>
              <a:t>Q</a:t>
            </a:r>
            <a:r>
              <a:rPr lang="en-US" baseline="-25000" dirty="0"/>
              <a:t>2</a:t>
            </a:r>
            <a:r>
              <a:rPr lang="en-US" dirty="0"/>
              <a:t> = [(n+1)/2]</a:t>
            </a:r>
            <a:r>
              <a:rPr lang="en-US" dirty="0" err="1"/>
              <a:t>th</a:t>
            </a:r>
            <a:r>
              <a:rPr lang="en-US" dirty="0"/>
              <a:t> item</a:t>
            </a:r>
          </a:p>
          <a:p>
            <a:r>
              <a:rPr lang="en-US" dirty="0"/>
              <a:t>Q</a:t>
            </a:r>
            <a:r>
              <a:rPr lang="en-US" baseline="-25000" dirty="0"/>
              <a:t>3</a:t>
            </a:r>
            <a:r>
              <a:rPr lang="en-US" dirty="0"/>
              <a:t> = [3(n+1)/4]</a:t>
            </a:r>
            <a:r>
              <a:rPr lang="en-US" dirty="0" err="1"/>
              <a:t>th</a:t>
            </a:r>
            <a:r>
              <a:rPr lang="en-US" dirty="0"/>
              <a:t> item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9167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Quartiles in Statistics</a:t>
            </a:r>
          </a:p>
          <a:p>
            <a:pPr marL="0" indent="0">
              <a:buNone/>
            </a:pPr>
            <a:r>
              <a:rPr lang="en-US" dirty="0" smtClean="0"/>
              <a:t>Similar to the median which divides the data into half so that 50% of the estimation lies below the median and 50% lies above it, the quartile splits the data into quarters so that 25% of the estimation are less than the lower quartile, 50% of estimation are less than the mean, and 75% of estimation are less than the upper quartile. Usually, the data is ordered from smallest to largest:</a:t>
            </a:r>
          </a:p>
          <a:p>
            <a:pPr marL="0" indent="0">
              <a:buNone/>
            </a:pPr>
            <a:r>
              <a:rPr lang="en-US" dirty="0" smtClean="0"/>
              <a:t>First quartile: 25% from smallest to largest of numbers</a:t>
            </a:r>
          </a:p>
          <a:p>
            <a:pPr marL="0" indent="0">
              <a:buNone/>
            </a:pPr>
            <a:r>
              <a:rPr lang="en-US" dirty="0" smtClean="0"/>
              <a:t>Second quartile: between 25.1% and 50% (till median)</a:t>
            </a:r>
          </a:p>
          <a:p>
            <a:pPr marL="0" indent="0">
              <a:buNone/>
            </a:pPr>
            <a:r>
              <a:rPr lang="en-US" dirty="0" smtClean="0"/>
              <a:t>Third quartile: 51% to 75% (above the median)</a:t>
            </a:r>
          </a:p>
          <a:p>
            <a:pPr marL="0" indent="0">
              <a:buNone/>
            </a:pPr>
            <a:r>
              <a:rPr lang="en-US" dirty="0" smtClean="0"/>
              <a:t>Fourth quartile: 25% of largest numbers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72046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Interquartile Range</a:t>
            </a:r>
          </a:p>
          <a:p>
            <a:pPr marL="0" indent="0" algn="just">
              <a:buNone/>
            </a:pPr>
            <a:r>
              <a:rPr lang="en-US" dirty="0" smtClean="0"/>
              <a:t>The interquartile range (IQR) is the difference between the upper and lower quartile of a given data set and is also called a mid-spread. It is a measure of statistical distribution, which is equal to the difference between the upper and lower quartiles. Also, it is a calculation of variation while dividing a data set into quartiles. If Q1 is the first quartile and Q3 is the third quartile, then the IQR formula is given by;</a:t>
            </a:r>
          </a:p>
          <a:p>
            <a:pPr marL="0" indent="0" algn="ctr">
              <a:buNone/>
            </a:pPr>
            <a:r>
              <a:rPr lang="en-US" sz="4800" dirty="0" smtClean="0"/>
              <a:t>IQR = Q3 – Q1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xmlns="" val="1768552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6200"/>
            <a:ext cx="9144000" cy="6781800"/>
          </a:xfrm>
        </p:spPr>
        <p:txBody>
          <a:bodyPr/>
          <a:lstStyle/>
          <a:p>
            <a:pPr marL="0" indent="0">
              <a:buNone/>
            </a:pPr>
            <a:r>
              <a:rPr lang="en-US" sz="2000" b="1" dirty="0" smtClean="0"/>
              <a:t>Find </a:t>
            </a:r>
            <a:r>
              <a:rPr lang="en-US" sz="2000" b="1" dirty="0"/>
              <a:t>the quartiles of the following data: 4, 6, 7, 8, 10, 23, 34.</a:t>
            </a:r>
            <a:endParaRPr lang="en-US" sz="2000" dirty="0"/>
          </a:p>
          <a:p>
            <a:r>
              <a:rPr lang="en-US" sz="2000" b="1" dirty="0"/>
              <a:t>Solution:</a:t>
            </a:r>
            <a:r>
              <a:rPr lang="en-US" sz="2000" dirty="0"/>
              <a:t> Here the numbers are arranged in the ascending order and number of items, n = 7</a:t>
            </a:r>
          </a:p>
          <a:p>
            <a:r>
              <a:rPr lang="en-US" sz="2000" dirty="0"/>
              <a:t>Lower quartile, Q</a:t>
            </a:r>
            <a:r>
              <a:rPr lang="en-US" sz="2000" baseline="-25000" dirty="0"/>
              <a:t>1</a:t>
            </a:r>
            <a:r>
              <a:rPr lang="en-US" sz="2000" dirty="0"/>
              <a:t> = [(n+1)/4] </a:t>
            </a:r>
            <a:r>
              <a:rPr lang="en-US" sz="2000" dirty="0" err="1"/>
              <a:t>th</a:t>
            </a:r>
            <a:r>
              <a:rPr lang="en-US" sz="2000" dirty="0"/>
              <a:t> item</a:t>
            </a:r>
          </a:p>
          <a:p>
            <a:r>
              <a:rPr lang="en-US" sz="2000" dirty="0"/>
              <a:t>Q</a:t>
            </a:r>
            <a:r>
              <a:rPr lang="en-US" sz="2000" baseline="-25000" dirty="0"/>
              <a:t>1</a:t>
            </a:r>
            <a:r>
              <a:rPr lang="en-US" sz="2000" dirty="0"/>
              <a:t>= 7+1/4 = 2nd item = 6</a:t>
            </a:r>
          </a:p>
          <a:p>
            <a:r>
              <a:rPr lang="en-US" sz="2000" dirty="0"/>
              <a:t>Median, Q</a:t>
            </a:r>
            <a:r>
              <a:rPr lang="en-US" sz="2000" baseline="-25000" dirty="0"/>
              <a:t>2</a:t>
            </a:r>
            <a:r>
              <a:rPr lang="en-US" sz="2000" dirty="0"/>
              <a:t> = [(n+1)/2]</a:t>
            </a:r>
            <a:r>
              <a:rPr lang="en-US" sz="2000" dirty="0" err="1"/>
              <a:t>th</a:t>
            </a:r>
            <a:r>
              <a:rPr lang="en-US" sz="2000" dirty="0"/>
              <a:t> item</a:t>
            </a:r>
          </a:p>
          <a:p>
            <a:r>
              <a:rPr lang="en-US" sz="2000" dirty="0"/>
              <a:t>Q</a:t>
            </a:r>
            <a:r>
              <a:rPr lang="en-US" sz="2000" baseline="-25000" dirty="0"/>
              <a:t>2</a:t>
            </a:r>
            <a:r>
              <a:rPr lang="en-US" sz="2000" dirty="0"/>
              <a:t>= 7+1/2 item = 4th item = 8</a:t>
            </a:r>
          </a:p>
          <a:p>
            <a:r>
              <a:rPr lang="en-US" sz="2000" dirty="0"/>
              <a:t>Upper Quartile, Q</a:t>
            </a:r>
            <a:r>
              <a:rPr lang="en-US" sz="2000" baseline="-25000" dirty="0"/>
              <a:t>3</a:t>
            </a:r>
            <a:r>
              <a:rPr lang="en-US" sz="2000" dirty="0"/>
              <a:t> = [3(n+1)/4]</a:t>
            </a:r>
            <a:r>
              <a:rPr lang="en-US" sz="2000" dirty="0" err="1"/>
              <a:t>th</a:t>
            </a:r>
            <a:r>
              <a:rPr lang="en-US" sz="2000" dirty="0"/>
              <a:t> item</a:t>
            </a:r>
          </a:p>
          <a:p>
            <a:r>
              <a:rPr lang="en-US" sz="2000" dirty="0"/>
              <a:t>Q</a:t>
            </a:r>
            <a:r>
              <a:rPr lang="en-US" sz="2000" baseline="-25000" dirty="0"/>
              <a:t>3</a:t>
            </a:r>
            <a:r>
              <a:rPr lang="en-US" sz="2000" dirty="0"/>
              <a:t> = 3(7+1)/4 item = 6th item = 23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3429000"/>
            <a:ext cx="9144000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036771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3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942460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2000"/>
          </a:xfrm>
        </p:spPr>
        <p:txBody>
          <a:bodyPr/>
          <a:lstStyle/>
          <a:p>
            <a:r>
              <a:rPr lang="en-US" dirty="0" smtClean="0"/>
              <a:t>Variance and Standard Deviation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440363"/>
          </a:xfrm>
        </p:spPr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Variance : 					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Standard Deviation : √ Variance = √     = </a:t>
            </a:r>
            <a:endParaRPr lang="en-US" dirty="0"/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90800" y="914400"/>
            <a:ext cx="2667000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00800" y="2438400"/>
            <a:ext cx="295275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86600" y="2638425"/>
            <a:ext cx="190500" cy="295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609600" y="3105835"/>
            <a:ext cx="7467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n-NO" dirty="0" smtClean="0"/>
              <a:t>data set 1: 3, 4, 4, 5, 6, 8</a:t>
            </a:r>
          </a:p>
          <a:p>
            <a:r>
              <a:rPr lang="nn-NO" dirty="0" smtClean="0"/>
              <a:t>data set 2: 1, 2, 4, 5, 7, 11 .</a:t>
            </a:r>
            <a:endParaRPr lang="en-US" dirty="0"/>
          </a:p>
        </p:txBody>
      </p:sp>
      <p:pic>
        <p:nvPicPr>
          <p:cNvPr id="1127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4114800"/>
            <a:ext cx="9144000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83920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3505199"/>
            <a:ext cx="9143999" cy="335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782" y="0"/>
            <a:ext cx="9123218" cy="3505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787431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8991600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24137" y="3224067"/>
            <a:ext cx="3895725" cy="14327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0" y="4619335"/>
            <a:ext cx="8839200" cy="219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9781021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27" y="152400"/>
            <a:ext cx="9178636" cy="533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562600"/>
            <a:ext cx="9144000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2748723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400" dirty="0" smtClean="0"/>
              <a:t>import </a:t>
            </a:r>
            <a:r>
              <a:rPr lang="en-US" sz="2400" dirty="0" err="1" smtClean="0"/>
              <a:t>numpy</a:t>
            </a:r>
            <a:r>
              <a:rPr lang="en-US" sz="2400" dirty="0" smtClean="0"/>
              <a:t> as </a:t>
            </a:r>
            <a:r>
              <a:rPr lang="en-US" sz="2400" dirty="0" err="1" smtClean="0"/>
              <a:t>np</a:t>
            </a:r>
            <a:r>
              <a:rPr lang="en-US" sz="2400" dirty="0" smtClean="0"/>
              <a:t> </a:t>
            </a:r>
          </a:p>
          <a:p>
            <a:pPr marL="0" indent="0">
              <a:buNone/>
            </a:pPr>
            <a:r>
              <a:rPr lang="en-US" sz="2400" dirty="0" smtClean="0"/>
              <a:t>x = </a:t>
            </a:r>
            <a:r>
              <a:rPr lang="en-US" sz="2400" dirty="0" err="1" smtClean="0"/>
              <a:t>np.arange</a:t>
            </a:r>
            <a:r>
              <a:rPr lang="en-US" sz="2400" dirty="0" smtClean="0"/>
              <a:t>(6) </a:t>
            </a:r>
          </a:p>
          <a:p>
            <a:pPr marL="0" indent="0">
              <a:buNone/>
            </a:pPr>
            <a:r>
              <a:rPr lang="en-US" sz="2400" dirty="0" smtClean="0"/>
              <a:t>print("\</a:t>
            </a:r>
            <a:r>
              <a:rPr lang="en-US" sz="2400" dirty="0" err="1" smtClean="0"/>
              <a:t>nOriginal</a:t>
            </a:r>
            <a:r>
              <a:rPr lang="en-US" sz="2400" dirty="0" smtClean="0"/>
              <a:t> array:") </a:t>
            </a:r>
          </a:p>
          <a:p>
            <a:pPr marL="0" indent="0">
              <a:buNone/>
            </a:pPr>
            <a:r>
              <a:rPr lang="en-US" sz="2400" dirty="0" smtClean="0"/>
              <a:t>print(x) </a:t>
            </a:r>
          </a:p>
          <a:p>
            <a:pPr marL="0" indent="0">
              <a:buNone/>
            </a:pPr>
            <a:r>
              <a:rPr lang="en-US" sz="2400" dirty="0" smtClean="0"/>
              <a:t>r1 = </a:t>
            </a:r>
            <a:r>
              <a:rPr lang="en-US" sz="2400" dirty="0" err="1" smtClean="0"/>
              <a:t>np.mean</a:t>
            </a:r>
            <a:r>
              <a:rPr lang="en-US" sz="2400" dirty="0" smtClean="0"/>
              <a:t>(x) </a:t>
            </a:r>
          </a:p>
          <a:p>
            <a:pPr marL="0" indent="0">
              <a:buNone/>
            </a:pPr>
            <a:r>
              <a:rPr lang="en-US" sz="2400" dirty="0" smtClean="0"/>
              <a:t>r2 = </a:t>
            </a:r>
            <a:r>
              <a:rPr lang="en-US" sz="2400" dirty="0" err="1" smtClean="0"/>
              <a:t>np.average</a:t>
            </a:r>
            <a:r>
              <a:rPr lang="en-US" sz="2400" dirty="0" smtClean="0"/>
              <a:t>(x) </a:t>
            </a:r>
          </a:p>
          <a:p>
            <a:pPr marL="0" indent="0">
              <a:buNone/>
            </a:pPr>
            <a:r>
              <a:rPr lang="en-US" sz="2400" dirty="0" smtClean="0"/>
              <a:t>print("\</a:t>
            </a:r>
            <a:r>
              <a:rPr lang="en-US" sz="2400" dirty="0" err="1" smtClean="0"/>
              <a:t>nMean</a:t>
            </a:r>
            <a:r>
              <a:rPr lang="en-US" sz="2400" dirty="0" smtClean="0"/>
              <a:t>: ", r1) </a:t>
            </a:r>
          </a:p>
          <a:p>
            <a:pPr marL="0" indent="0">
              <a:buNone/>
            </a:pPr>
            <a:r>
              <a:rPr lang="en-US" sz="2400" dirty="0" smtClean="0"/>
              <a:t>print("\</a:t>
            </a:r>
            <a:r>
              <a:rPr lang="en-US" sz="2400" dirty="0" err="1" smtClean="0"/>
              <a:t>nMean</a:t>
            </a:r>
            <a:r>
              <a:rPr lang="en-US" sz="2400" dirty="0" smtClean="0"/>
              <a:t>: ", r2) 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r1 = </a:t>
            </a:r>
            <a:r>
              <a:rPr lang="en-US" sz="2400" dirty="0" err="1" smtClean="0"/>
              <a:t>np.std</a:t>
            </a:r>
            <a:r>
              <a:rPr lang="en-US" sz="2400" dirty="0" smtClean="0"/>
              <a:t>(x) </a:t>
            </a:r>
          </a:p>
          <a:p>
            <a:pPr marL="0" indent="0">
              <a:buNone/>
            </a:pPr>
            <a:r>
              <a:rPr lang="en-US" sz="2400" dirty="0" smtClean="0"/>
              <a:t>r2 = </a:t>
            </a:r>
            <a:r>
              <a:rPr lang="en-US" sz="2400" dirty="0" err="1" smtClean="0"/>
              <a:t>np.sqrt</a:t>
            </a:r>
            <a:r>
              <a:rPr lang="en-US" sz="2400" dirty="0" smtClean="0"/>
              <a:t>(</a:t>
            </a:r>
            <a:r>
              <a:rPr lang="en-US" sz="2400" dirty="0" err="1" smtClean="0"/>
              <a:t>np.mean</a:t>
            </a:r>
            <a:r>
              <a:rPr lang="en-US" sz="2400" dirty="0" smtClean="0"/>
              <a:t>((x - </a:t>
            </a:r>
            <a:r>
              <a:rPr lang="en-US" sz="2400" dirty="0" err="1" smtClean="0"/>
              <a:t>np.mean</a:t>
            </a:r>
            <a:r>
              <a:rPr lang="en-US" sz="2400" dirty="0" smtClean="0"/>
              <a:t>(x)) ** 2 )) </a:t>
            </a:r>
          </a:p>
          <a:p>
            <a:pPr marL="0" indent="0">
              <a:buNone/>
            </a:pPr>
            <a:r>
              <a:rPr lang="en-US" sz="2400" dirty="0" smtClean="0"/>
              <a:t>print("\</a:t>
            </a:r>
            <a:r>
              <a:rPr lang="en-US" sz="2400" dirty="0" err="1" smtClean="0"/>
              <a:t>nstd</a:t>
            </a:r>
            <a:r>
              <a:rPr lang="en-US" sz="2400" dirty="0" smtClean="0"/>
              <a:t>: ", r1) </a:t>
            </a:r>
          </a:p>
          <a:p>
            <a:pPr marL="0" indent="0">
              <a:buNone/>
            </a:pPr>
            <a:r>
              <a:rPr lang="en-US" sz="2400" dirty="0" smtClean="0"/>
              <a:t>print("\</a:t>
            </a:r>
            <a:r>
              <a:rPr lang="en-US" sz="2400" dirty="0" err="1" smtClean="0"/>
              <a:t>nstd</a:t>
            </a:r>
            <a:r>
              <a:rPr lang="en-US" sz="2400" dirty="0" smtClean="0"/>
              <a:t>: ", r2) 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r1= </a:t>
            </a:r>
            <a:r>
              <a:rPr lang="en-US" sz="2400" dirty="0" err="1" smtClean="0"/>
              <a:t>np.var</a:t>
            </a:r>
            <a:r>
              <a:rPr lang="en-US" sz="2400" dirty="0" smtClean="0"/>
              <a:t>(x) </a:t>
            </a:r>
          </a:p>
          <a:p>
            <a:pPr marL="0" indent="0">
              <a:buNone/>
            </a:pPr>
            <a:r>
              <a:rPr lang="en-US" sz="2400" dirty="0" smtClean="0"/>
              <a:t>r2 = </a:t>
            </a:r>
            <a:r>
              <a:rPr lang="en-US" sz="2400" dirty="0" err="1" smtClean="0"/>
              <a:t>np.mean</a:t>
            </a:r>
            <a:r>
              <a:rPr lang="en-US" sz="2400" dirty="0" smtClean="0"/>
              <a:t>((x - </a:t>
            </a:r>
            <a:r>
              <a:rPr lang="en-US" sz="2400" dirty="0" err="1" smtClean="0"/>
              <a:t>np.mean</a:t>
            </a:r>
            <a:r>
              <a:rPr lang="en-US" sz="2400" dirty="0" smtClean="0"/>
              <a:t>(x)) ** 2 ) </a:t>
            </a:r>
          </a:p>
          <a:p>
            <a:pPr marL="0" indent="0">
              <a:buNone/>
            </a:pPr>
            <a:r>
              <a:rPr lang="en-US" sz="2400" dirty="0" smtClean="0"/>
              <a:t>print("\</a:t>
            </a:r>
            <a:r>
              <a:rPr lang="en-US" sz="2400" dirty="0" err="1" smtClean="0"/>
              <a:t>nvariance</a:t>
            </a:r>
            <a:r>
              <a:rPr lang="en-US" sz="2400" dirty="0" smtClean="0"/>
              <a:t>: ", r1)</a:t>
            </a:r>
          </a:p>
          <a:p>
            <a:pPr marL="0" indent="0">
              <a:buNone/>
            </a:pPr>
            <a:r>
              <a:rPr lang="en-US" sz="2400" dirty="0" smtClean="0"/>
              <a:t>print("\</a:t>
            </a:r>
            <a:r>
              <a:rPr lang="en-US" sz="2400" dirty="0" err="1" smtClean="0"/>
              <a:t>nvariance</a:t>
            </a:r>
            <a:r>
              <a:rPr lang="en-US" sz="2400" dirty="0" smtClean="0"/>
              <a:t>: ", r2)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4811145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7056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err="1"/>
              <a:t>matplotlib.pyplot</a:t>
            </a:r>
            <a:r>
              <a:rPr lang="en-US" dirty="0"/>
              <a:t> is a plotting library used for 2D graphics in python programming language. It can be used in python scripts, shell, web application servers and other graphical user interface toolkits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2295525"/>
            <a:ext cx="9143999" cy="2657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573282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marL="0" indent="0" fontAlgn="base">
              <a:buNone/>
            </a:pPr>
            <a:r>
              <a:rPr lang="en-US" sz="2400" dirty="0"/>
              <a:t>from </a:t>
            </a:r>
            <a:r>
              <a:rPr lang="en-US" sz="2400" dirty="0" err="1"/>
              <a:t>matplotlib</a:t>
            </a:r>
            <a:r>
              <a:rPr lang="en-US" sz="2400" dirty="0"/>
              <a:t> import </a:t>
            </a:r>
            <a:r>
              <a:rPr lang="en-US" sz="2400" dirty="0" err="1"/>
              <a:t>pyplot</a:t>
            </a:r>
            <a:r>
              <a:rPr lang="en-US" sz="2400" dirty="0"/>
              <a:t> as </a:t>
            </a:r>
            <a:r>
              <a:rPr lang="en-US" sz="2400" dirty="0" err="1"/>
              <a:t>plt</a:t>
            </a:r>
            <a:endParaRPr lang="en-US" sz="2400" dirty="0"/>
          </a:p>
          <a:p>
            <a:pPr marL="0" indent="0" fontAlgn="base">
              <a:buNone/>
            </a:pPr>
            <a:r>
              <a:rPr lang="en-US" sz="2400" dirty="0" smtClean="0"/>
              <a:t>#</a:t>
            </a:r>
            <a:r>
              <a:rPr lang="en-US" sz="2400" dirty="0"/>
              <a:t>Plotting to our canvas</a:t>
            </a:r>
          </a:p>
          <a:p>
            <a:pPr marL="0" indent="0" fontAlgn="base">
              <a:buNone/>
            </a:pPr>
            <a:r>
              <a:rPr lang="en-US" sz="2400" dirty="0" err="1" smtClean="0"/>
              <a:t>plt.plot</a:t>
            </a:r>
            <a:r>
              <a:rPr lang="en-US" sz="2400" dirty="0"/>
              <a:t>([1,2,3],[4,5,1])</a:t>
            </a:r>
          </a:p>
          <a:p>
            <a:pPr marL="0" indent="0" fontAlgn="base">
              <a:buNone/>
            </a:pPr>
            <a:r>
              <a:rPr lang="en-US" sz="2400" dirty="0" smtClean="0"/>
              <a:t>#</a:t>
            </a:r>
            <a:r>
              <a:rPr lang="en-US" sz="2400" dirty="0"/>
              <a:t>Showing what we plotted</a:t>
            </a:r>
          </a:p>
          <a:p>
            <a:pPr marL="0" indent="0" fontAlgn="base">
              <a:buNone/>
            </a:pPr>
            <a:r>
              <a:rPr lang="en-US" sz="2400" dirty="0" err="1" smtClean="0"/>
              <a:t>plt.show</a:t>
            </a:r>
            <a:r>
              <a:rPr lang="en-US" sz="2400" dirty="0"/>
              <a:t>()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2209800"/>
            <a:ext cx="6162675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3214384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067800" cy="6781800"/>
          </a:xfrm>
        </p:spPr>
        <p:txBody>
          <a:bodyPr/>
          <a:lstStyle/>
          <a:p>
            <a:pPr marL="0" indent="0" fontAlgn="base">
              <a:buNone/>
            </a:pPr>
            <a:r>
              <a:rPr lang="en-US" sz="2000" dirty="0"/>
              <a:t>from </a:t>
            </a:r>
            <a:r>
              <a:rPr lang="en-US" sz="2000" dirty="0" err="1"/>
              <a:t>matplotlib</a:t>
            </a:r>
            <a:r>
              <a:rPr lang="en-US" sz="2000" dirty="0"/>
              <a:t> import </a:t>
            </a:r>
            <a:r>
              <a:rPr lang="en-US" sz="2000" dirty="0" err="1"/>
              <a:t>pyplot</a:t>
            </a:r>
            <a:r>
              <a:rPr lang="en-US" sz="2000" dirty="0"/>
              <a:t> as </a:t>
            </a:r>
            <a:r>
              <a:rPr lang="en-US" sz="2000" dirty="0" err="1"/>
              <a:t>plt</a:t>
            </a:r>
            <a:endParaRPr lang="en-US" sz="2000" dirty="0"/>
          </a:p>
          <a:p>
            <a:pPr marL="0" indent="0" fontAlgn="base">
              <a:buNone/>
            </a:pPr>
            <a:r>
              <a:rPr lang="en-US" sz="2000" dirty="0" smtClean="0"/>
              <a:t>x </a:t>
            </a:r>
            <a:r>
              <a:rPr lang="en-US" sz="2000" dirty="0"/>
              <a:t>= [5,2,7]</a:t>
            </a:r>
          </a:p>
          <a:p>
            <a:pPr marL="0" indent="0" fontAlgn="base">
              <a:buNone/>
            </a:pPr>
            <a:r>
              <a:rPr lang="en-US" sz="2000" dirty="0"/>
              <a:t>y = [2,16,4]</a:t>
            </a:r>
          </a:p>
          <a:p>
            <a:pPr marL="0" indent="0" fontAlgn="base">
              <a:buNone/>
            </a:pPr>
            <a:r>
              <a:rPr lang="en-US" sz="2000" dirty="0" err="1"/>
              <a:t>plt.plot</a:t>
            </a:r>
            <a:r>
              <a:rPr lang="en-US" sz="2000" dirty="0"/>
              <a:t>(</a:t>
            </a:r>
            <a:r>
              <a:rPr lang="en-US" sz="2000" dirty="0" err="1"/>
              <a:t>x,y</a:t>
            </a:r>
            <a:r>
              <a:rPr lang="en-US" sz="2000" dirty="0"/>
              <a:t>)</a:t>
            </a:r>
          </a:p>
          <a:p>
            <a:pPr marL="0" indent="0" fontAlgn="base">
              <a:buNone/>
            </a:pPr>
            <a:r>
              <a:rPr lang="en-US" sz="2000" dirty="0" err="1"/>
              <a:t>plt.title</a:t>
            </a:r>
            <a:r>
              <a:rPr lang="en-US" sz="2000" dirty="0"/>
              <a:t>('Info')</a:t>
            </a:r>
          </a:p>
          <a:p>
            <a:pPr marL="0" indent="0" fontAlgn="base">
              <a:buNone/>
            </a:pPr>
            <a:r>
              <a:rPr lang="en-US" sz="2000" dirty="0" err="1"/>
              <a:t>plt.ylabel</a:t>
            </a:r>
            <a:r>
              <a:rPr lang="en-US" sz="2000" dirty="0"/>
              <a:t>('Y axis')</a:t>
            </a:r>
          </a:p>
          <a:p>
            <a:pPr marL="0" indent="0" fontAlgn="base">
              <a:buNone/>
            </a:pPr>
            <a:r>
              <a:rPr lang="en-US" sz="2000" dirty="0" err="1"/>
              <a:t>plt.xlabel</a:t>
            </a:r>
            <a:r>
              <a:rPr lang="en-US" sz="2000" dirty="0"/>
              <a:t>('X axis')</a:t>
            </a:r>
          </a:p>
          <a:p>
            <a:pPr marL="0" indent="0" fontAlgn="base">
              <a:buNone/>
            </a:pPr>
            <a:r>
              <a:rPr lang="en-US" sz="2000" dirty="0" err="1"/>
              <a:t>plt.show</a:t>
            </a:r>
            <a:r>
              <a:rPr lang="en-US" sz="2000" dirty="0"/>
              <a:t>()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2895600"/>
            <a:ext cx="89916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5743353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7818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from </a:t>
            </a:r>
            <a:r>
              <a:rPr lang="en-US" dirty="0" err="1" smtClean="0"/>
              <a:t>matplotlib</a:t>
            </a:r>
            <a:r>
              <a:rPr lang="en-US" dirty="0" smtClean="0"/>
              <a:t> import </a:t>
            </a:r>
            <a:r>
              <a:rPr lang="en-US" dirty="0" err="1" smtClean="0"/>
              <a:t>pyplot</a:t>
            </a:r>
            <a:r>
              <a:rPr lang="en-US" dirty="0" smtClean="0"/>
              <a:t> as </a:t>
            </a:r>
            <a:r>
              <a:rPr lang="en-US" dirty="0" err="1" smtClean="0"/>
              <a:t>plt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from </a:t>
            </a:r>
            <a:r>
              <a:rPr lang="en-US" dirty="0" err="1" smtClean="0"/>
              <a:t>matplotlib</a:t>
            </a:r>
            <a:r>
              <a:rPr lang="en-US" dirty="0" smtClean="0"/>
              <a:t> import style</a:t>
            </a:r>
          </a:p>
          <a:p>
            <a:pPr marL="0" indent="0">
              <a:buNone/>
            </a:pPr>
            <a:r>
              <a:rPr lang="en-US" dirty="0" smtClean="0"/>
              <a:t>x = [5,8,10]</a:t>
            </a:r>
          </a:p>
          <a:p>
            <a:pPr marL="0" indent="0">
              <a:buNone/>
            </a:pPr>
            <a:r>
              <a:rPr lang="en-US" dirty="0" smtClean="0"/>
              <a:t>y = [12,16,6]</a:t>
            </a:r>
          </a:p>
          <a:p>
            <a:pPr marL="0" indent="0">
              <a:buNone/>
            </a:pPr>
            <a:r>
              <a:rPr lang="en-US" dirty="0" smtClean="0"/>
              <a:t>x2 = [6,9,11]</a:t>
            </a:r>
          </a:p>
          <a:p>
            <a:pPr marL="0" indent="0">
              <a:buNone/>
            </a:pPr>
            <a:r>
              <a:rPr lang="en-US" dirty="0" smtClean="0"/>
              <a:t>y2 = [6,15,7]</a:t>
            </a:r>
          </a:p>
          <a:p>
            <a:pPr marL="0" indent="0">
              <a:buNone/>
            </a:pPr>
            <a:r>
              <a:rPr lang="en-US" dirty="0" err="1" smtClean="0"/>
              <a:t>plt.plot</a:t>
            </a:r>
            <a:r>
              <a:rPr lang="en-US" dirty="0" smtClean="0"/>
              <a:t>(</a:t>
            </a:r>
            <a:r>
              <a:rPr lang="en-US" dirty="0" err="1" smtClean="0"/>
              <a:t>x,y,'g',label</a:t>
            </a:r>
            <a:r>
              <a:rPr lang="en-US" dirty="0" smtClean="0"/>
              <a:t>='line one', </a:t>
            </a:r>
            <a:r>
              <a:rPr lang="en-US" dirty="0" err="1" smtClean="0"/>
              <a:t>linewidth</a:t>
            </a:r>
            <a:r>
              <a:rPr lang="en-US" dirty="0" smtClean="0"/>
              <a:t>=5)</a:t>
            </a:r>
          </a:p>
          <a:p>
            <a:pPr marL="0" indent="0">
              <a:buNone/>
            </a:pPr>
            <a:r>
              <a:rPr lang="en-US" dirty="0" err="1" smtClean="0"/>
              <a:t>plt.plot</a:t>
            </a:r>
            <a:r>
              <a:rPr lang="en-US" dirty="0" smtClean="0"/>
              <a:t>(x2,y2,'c',label='line two',</a:t>
            </a:r>
            <a:r>
              <a:rPr lang="en-US" dirty="0" err="1" smtClean="0"/>
              <a:t>linewidth</a:t>
            </a:r>
            <a:r>
              <a:rPr lang="en-US" dirty="0" smtClean="0"/>
              <a:t>=5)</a:t>
            </a:r>
          </a:p>
          <a:p>
            <a:pPr marL="0" indent="0">
              <a:buNone/>
            </a:pPr>
            <a:r>
              <a:rPr lang="en-US" dirty="0" err="1" smtClean="0"/>
              <a:t>plt.title</a:t>
            </a:r>
            <a:r>
              <a:rPr lang="en-US" dirty="0" smtClean="0"/>
              <a:t>('Epic Info')</a:t>
            </a:r>
          </a:p>
          <a:p>
            <a:pPr marL="0" indent="0">
              <a:buNone/>
            </a:pPr>
            <a:r>
              <a:rPr lang="en-US" dirty="0" err="1" smtClean="0"/>
              <a:t>plt.ylabel</a:t>
            </a:r>
            <a:r>
              <a:rPr lang="en-US" dirty="0" smtClean="0"/>
              <a:t>('Y axis')</a:t>
            </a:r>
          </a:p>
          <a:p>
            <a:pPr marL="0" indent="0">
              <a:buNone/>
            </a:pPr>
            <a:r>
              <a:rPr lang="en-US" dirty="0" err="1" smtClean="0"/>
              <a:t>plt.xlabel</a:t>
            </a:r>
            <a:r>
              <a:rPr lang="en-US" dirty="0" smtClean="0"/>
              <a:t>('X axis')</a:t>
            </a:r>
          </a:p>
          <a:p>
            <a:pPr marL="0" indent="0">
              <a:buNone/>
            </a:pPr>
            <a:r>
              <a:rPr lang="en-US" dirty="0" err="1" smtClean="0"/>
              <a:t>plt.legend</a:t>
            </a:r>
            <a:r>
              <a:rPr lang="en-US" dirty="0" smtClean="0"/>
              <a:t>()</a:t>
            </a:r>
          </a:p>
          <a:p>
            <a:pPr marL="0" indent="0">
              <a:buNone/>
            </a:pPr>
            <a:r>
              <a:rPr lang="en-US" dirty="0" err="1" smtClean="0"/>
              <a:t>plt.grid</a:t>
            </a:r>
            <a:r>
              <a:rPr lang="en-US" dirty="0" smtClean="0"/>
              <a:t>(</a:t>
            </a:r>
            <a:r>
              <a:rPr lang="en-US" dirty="0" err="1" smtClean="0"/>
              <a:t>True,color</a:t>
            </a:r>
            <a:r>
              <a:rPr lang="en-US" dirty="0" smtClean="0"/>
              <a:t>='k')</a:t>
            </a:r>
          </a:p>
          <a:p>
            <a:pPr marL="0" indent="0">
              <a:buNone/>
            </a:pPr>
            <a:r>
              <a:rPr lang="en-US" dirty="0" err="1" smtClean="0"/>
              <a:t>plt.show</a:t>
            </a:r>
            <a:r>
              <a:rPr lang="en-US" dirty="0" smtClean="0"/>
              <a:t>()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257563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Bar Graph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533400"/>
            <a:ext cx="9144000" cy="6324600"/>
          </a:xfrm>
        </p:spPr>
        <p:txBody>
          <a:bodyPr>
            <a:normAutofit/>
          </a:bodyPr>
          <a:lstStyle/>
          <a:p>
            <a:pPr marL="0" indent="0" fontAlgn="base">
              <a:buNone/>
            </a:pPr>
            <a:r>
              <a:rPr lang="en-US" dirty="0"/>
              <a:t>from </a:t>
            </a:r>
            <a:r>
              <a:rPr lang="en-US" dirty="0" err="1"/>
              <a:t>matplotlib</a:t>
            </a:r>
            <a:r>
              <a:rPr lang="en-US" dirty="0"/>
              <a:t> import </a:t>
            </a:r>
            <a:r>
              <a:rPr lang="en-US" dirty="0" err="1"/>
              <a:t>pyplot</a:t>
            </a:r>
            <a:r>
              <a:rPr lang="en-US" dirty="0"/>
              <a:t> as </a:t>
            </a:r>
            <a:r>
              <a:rPr lang="en-US" dirty="0" err="1"/>
              <a:t>plt</a:t>
            </a:r>
            <a:endParaRPr lang="en-US" dirty="0"/>
          </a:p>
          <a:p>
            <a:pPr marL="0" indent="0" fontAlgn="base">
              <a:buNone/>
            </a:pPr>
            <a:r>
              <a:rPr lang="en-US" dirty="0" err="1" smtClean="0"/>
              <a:t>plt.bar</a:t>
            </a:r>
            <a:r>
              <a:rPr lang="en-US" dirty="0"/>
              <a:t>([0.25,1.25,2.25,3.25,4.25],[50,40,70,80,20],</a:t>
            </a:r>
          </a:p>
          <a:p>
            <a:pPr marL="0" indent="0" fontAlgn="base">
              <a:buNone/>
            </a:pPr>
            <a:r>
              <a:rPr lang="en-US" dirty="0"/>
              <a:t>label="</a:t>
            </a:r>
            <a:r>
              <a:rPr lang="en-US" dirty="0" err="1"/>
              <a:t>BMW",width</a:t>
            </a:r>
            <a:r>
              <a:rPr lang="en-US" dirty="0"/>
              <a:t>=.5)</a:t>
            </a:r>
          </a:p>
          <a:p>
            <a:pPr marL="0" indent="0" fontAlgn="base">
              <a:buNone/>
            </a:pPr>
            <a:r>
              <a:rPr lang="en-US" dirty="0" err="1"/>
              <a:t>plt.bar</a:t>
            </a:r>
            <a:r>
              <a:rPr lang="en-US" dirty="0"/>
              <a:t>([.75,1.75,2.75,3.75,4.75],[80,20,20,50,60],</a:t>
            </a:r>
          </a:p>
          <a:p>
            <a:pPr marL="0" indent="0" fontAlgn="base">
              <a:buNone/>
            </a:pPr>
            <a:r>
              <a:rPr lang="en-US" dirty="0"/>
              <a:t>label="Audi", color='</a:t>
            </a:r>
            <a:r>
              <a:rPr lang="en-US" dirty="0" err="1"/>
              <a:t>r',width</a:t>
            </a:r>
            <a:r>
              <a:rPr lang="en-US" dirty="0"/>
              <a:t>=.5)</a:t>
            </a:r>
          </a:p>
          <a:p>
            <a:pPr marL="0" indent="0" fontAlgn="base">
              <a:buNone/>
            </a:pPr>
            <a:r>
              <a:rPr lang="en-US" dirty="0" err="1"/>
              <a:t>plt.legend</a:t>
            </a:r>
            <a:r>
              <a:rPr lang="en-US" dirty="0"/>
              <a:t>()</a:t>
            </a:r>
          </a:p>
          <a:p>
            <a:pPr marL="0" indent="0" fontAlgn="base">
              <a:buNone/>
            </a:pPr>
            <a:r>
              <a:rPr lang="en-US" dirty="0" err="1"/>
              <a:t>plt.xlabel</a:t>
            </a:r>
            <a:r>
              <a:rPr lang="en-US" dirty="0"/>
              <a:t>('Days')</a:t>
            </a:r>
          </a:p>
          <a:p>
            <a:pPr marL="0" indent="0" fontAlgn="base">
              <a:buNone/>
            </a:pPr>
            <a:r>
              <a:rPr lang="en-US" dirty="0" err="1"/>
              <a:t>plt.ylabel</a:t>
            </a:r>
            <a:r>
              <a:rPr lang="en-US" dirty="0"/>
              <a:t>('Distance (</a:t>
            </a:r>
            <a:r>
              <a:rPr lang="en-US" dirty="0" err="1"/>
              <a:t>kms</a:t>
            </a:r>
            <a:r>
              <a:rPr lang="en-US" dirty="0"/>
              <a:t>)')</a:t>
            </a:r>
          </a:p>
          <a:p>
            <a:pPr marL="0" indent="0" fontAlgn="base">
              <a:buNone/>
            </a:pPr>
            <a:r>
              <a:rPr lang="en-US" dirty="0" err="1"/>
              <a:t>plt.title</a:t>
            </a:r>
            <a:r>
              <a:rPr lang="en-US" dirty="0"/>
              <a:t>('Information')</a:t>
            </a:r>
          </a:p>
          <a:p>
            <a:pPr marL="0" indent="0" fontAlgn="base">
              <a:buNone/>
            </a:pPr>
            <a:r>
              <a:rPr lang="en-US" dirty="0" err="1"/>
              <a:t>plt.show</a:t>
            </a:r>
            <a:r>
              <a:rPr lang="en-US" dirty="0"/>
              <a:t>()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258831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53340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Histogram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381000"/>
            <a:ext cx="9144000" cy="6477000"/>
          </a:xfrm>
        </p:spPr>
        <p:txBody>
          <a:bodyPr/>
          <a:lstStyle/>
          <a:p>
            <a:pPr marL="0" indent="0" fontAlgn="base">
              <a:buNone/>
            </a:pPr>
            <a:r>
              <a:rPr lang="en-US" sz="2400" dirty="0"/>
              <a:t>import </a:t>
            </a:r>
            <a:r>
              <a:rPr lang="en-US" sz="2400" dirty="0" err="1"/>
              <a:t>matplotlib.pyplot</a:t>
            </a:r>
            <a:r>
              <a:rPr lang="en-US" sz="2400" dirty="0"/>
              <a:t> as </a:t>
            </a:r>
            <a:r>
              <a:rPr lang="en-US" sz="2400" dirty="0" err="1"/>
              <a:t>plt</a:t>
            </a:r>
            <a:endParaRPr lang="en-US" sz="2400" dirty="0"/>
          </a:p>
          <a:p>
            <a:pPr marL="0" indent="0" fontAlgn="base">
              <a:buNone/>
            </a:pPr>
            <a:r>
              <a:rPr lang="en-US" sz="2400" dirty="0" err="1"/>
              <a:t>population_age</a:t>
            </a:r>
            <a:r>
              <a:rPr lang="en-US" sz="2400" dirty="0"/>
              <a:t> = [22,55,62,45,21,22,34,42,42,4,2,102,95,85,55,110,120,70,65,55,111,115,80,75,65,54,44,43,42,48]</a:t>
            </a:r>
          </a:p>
          <a:p>
            <a:pPr marL="0" indent="0" fontAlgn="base">
              <a:buNone/>
            </a:pPr>
            <a:r>
              <a:rPr lang="en-US" sz="2400" dirty="0"/>
              <a:t>bins = [0,10,20,30,40,50,60,70,80,90,100]</a:t>
            </a:r>
          </a:p>
          <a:p>
            <a:pPr marL="0" indent="0" fontAlgn="base">
              <a:buNone/>
            </a:pPr>
            <a:r>
              <a:rPr lang="en-US" sz="2400" dirty="0" err="1"/>
              <a:t>plt.hist</a:t>
            </a:r>
            <a:r>
              <a:rPr lang="en-US" sz="2400" dirty="0"/>
              <a:t>(</a:t>
            </a:r>
            <a:r>
              <a:rPr lang="en-US" sz="2400" dirty="0" err="1"/>
              <a:t>population_age</a:t>
            </a:r>
            <a:r>
              <a:rPr lang="en-US" sz="2400" dirty="0"/>
              <a:t>, bins, </a:t>
            </a:r>
            <a:r>
              <a:rPr lang="en-US" sz="2400" dirty="0" err="1"/>
              <a:t>histtype</a:t>
            </a:r>
            <a:r>
              <a:rPr lang="en-US" sz="2400" dirty="0"/>
              <a:t>='bar', </a:t>
            </a:r>
            <a:r>
              <a:rPr lang="en-US" sz="2400" dirty="0" err="1"/>
              <a:t>rwidth</a:t>
            </a:r>
            <a:r>
              <a:rPr lang="en-US" sz="2400" dirty="0"/>
              <a:t>=0.8)</a:t>
            </a:r>
          </a:p>
          <a:p>
            <a:pPr marL="0" indent="0" fontAlgn="base">
              <a:buNone/>
            </a:pPr>
            <a:r>
              <a:rPr lang="en-US" sz="2400" dirty="0" err="1"/>
              <a:t>plt.xlabel</a:t>
            </a:r>
            <a:r>
              <a:rPr lang="en-US" sz="2400" dirty="0"/>
              <a:t>('age groups')</a:t>
            </a:r>
          </a:p>
          <a:p>
            <a:pPr marL="0" indent="0" fontAlgn="base">
              <a:buNone/>
            </a:pPr>
            <a:r>
              <a:rPr lang="en-US" sz="2400" dirty="0" err="1"/>
              <a:t>plt.ylabel</a:t>
            </a:r>
            <a:r>
              <a:rPr lang="en-US" sz="2400" dirty="0"/>
              <a:t>('Number of people')</a:t>
            </a:r>
          </a:p>
          <a:p>
            <a:pPr marL="0" indent="0" fontAlgn="base">
              <a:buNone/>
            </a:pPr>
            <a:r>
              <a:rPr lang="en-US" sz="2400" dirty="0" err="1"/>
              <a:t>plt.title</a:t>
            </a:r>
            <a:r>
              <a:rPr lang="en-US" sz="2400" dirty="0"/>
              <a:t>('Histogram')</a:t>
            </a:r>
          </a:p>
          <a:p>
            <a:pPr marL="0" indent="0" fontAlgn="base">
              <a:buNone/>
            </a:pPr>
            <a:r>
              <a:rPr lang="en-US" sz="2400" dirty="0" err="1"/>
              <a:t>plt.show</a:t>
            </a:r>
            <a:r>
              <a:rPr lang="en-US" sz="2400" dirty="0" smtClean="0"/>
              <a:t>()</a:t>
            </a:r>
          </a:p>
          <a:p>
            <a:pPr marL="0" indent="0" fontAlgn="base">
              <a:buNone/>
            </a:pPr>
            <a:r>
              <a:rPr lang="en-US" sz="2400" dirty="0" smtClean="0"/>
              <a:t>‘’’</a:t>
            </a:r>
            <a:r>
              <a:rPr lang="en-US" sz="2400" dirty="0"/>
              <a:t>  bin refers to the range of values that are divided into series of intervals. Bins are usually created of the same size. In the below code, I have created the bins in the interval of 10 which means the first bin contains elements from 0 to 9, then 10 to 19 and so on.</a:t>
            </a:r>
            <a:r>
              <a:rPr lang="en-US" sz="2400" dirty="0" smtClean="0"/>
              <a:t>’’’</a:t>
            </a:r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228851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7620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Scatter Plot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304800"/>
            <a:ext cx="9144000" cy="6553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smtClean="0"/>
              <a:t>import </a:t>
            </a:r>
            <a:r>
              <a:rPr lang="en-US" sz="2000" dirty="0" err="1" smtClean="0"/>
              <a:t>matplotlib.pyplot</a:t>
            </a:r>
            <a:r>
              <a:rPr lang="en-US" sz="2000" dirty="0" smtClean="0"/>
              <a:t> as </a:t>
            </a:r>
            <a:r>
              <a:rPr lang="en-US" sz="2000" dirty="0" err="1" smtClean="0"/>
              <a:t>plt</a:t>
            </a:r>
            <a:endParaRPr lang="en-US" sz="2000" dirty="0" smtClean="0"/>
          </a:p>
          <a:p>
            <a:pPr marL="0" indent="0">
              <a:buNone/>
            </a:pPr>
            <a:r>
              <a:rPr lang="en-US" sz="2000" dirty="0" smtClean="0"/>
              <a:t>x = [1,1.5,2,2.5,3,3.5,3.6]</a:t>
            </a:r>
          </a:p>
          <a:p>
            <a:pPr marL="0" indent="0">
              <a:buNone/>
            </a:pPr>
            <a:r>
              <a:rPr lang="en-US" sz="2000" dirty="0" smtClean="0"/>
              <a:t>y = [7.5,8,8.5,9,9.5,10,10.5]</a:t>
            </a:r>
          </a:p>
          <a:p>
            <a:pPr marL="0" indent="0">
              <a:buNone/>
            </a:pPr>
            <a:r>
              <a:rPr lang="en-US" sz="2000" dirty="0" smtClean="0"/>
              <a:t> </a:t>
            </a:r>
          </a:p>
          <a:p>
            <a:pPr marL="0" indent="0">
              <a:buNone/>
            </a:pPr>
            <a:r>
              <a:rPr lang="en-US" sz="2000" dirty="0" smtClean="0"/>
              <a:t>x1=[8,8.5,9,9.5,10,10.5,11]</a:t>
            </a:r>
          </a:p>
          <a:p>
            <a:pPr marL="0" indent="0">
              <a:buNone/>
            </a:pPr>
            <a:r>
              <a:rPr lang="en-US" sz="2000" dirty="0" smtClean="0"/>
              <a:t>y1=[3,3.5,3.7,4,4.5,5,5.2]</a:t>
            </a:r>
          </a:p>
          <a:p>
            <a:pPr marL="0" indent="0">
              <a:buNone/>
            </a:pPr>
            <a:r>
              <a:rPr lang="en-US" sz="2000" dirty="0" smtClean="0"/>
              <a:t> </a:t>
            </a:r>
          </a:p>
          <a:p>
            <a:pPr marL="0" indent="0">
              <a:buNone/>
            </a:pPr>
            <a:r>
              <a:rPr lang="en-US" sz="2000" dirty="0" err="1" smtClean="0"/>
              <a:t>plt.scatter</a:t>
            </a:r>
            <a:r>
              <a:rPr lang="en-US" sz="2000" dirty="0" smtClean="0"/>
              <a:t>(</a:t>
            </a:r>
            <a:r>
              <a:rPr lang="en-US" sz="2000" dirty="0" err="1" smtClean="0"/>
              <a:t>x,y</a:t>
            </a:r>
            <a:r>
              <a:rPr lang="en-US" sz="2000" dirty="0" smtClean="0"/>
              <a:t>, label='high income low </a:t>
            </a:r>
            <a:r>
              <a:rPr lang="en-US" sz="2000" dirty="0" err="1" smtClean="0"/>
              <a:t>saving',color</a:t>
            </a:r>
            <a:r>
              <a:rPr lang="en-US" sz="2000" dirty="0" smtClean="0"/>
              <a:t>='r')</a:t>
            </a:r>
          </a:p>
          <a:p>
            <a:pPr marL="0" indent="0">
              <a:buNone/>
            </a:pPr>
            <a:r>
              <a:rPr lang="en-US" sz="2000" dirty="0" err="1" smtClean="0"/>
              <a:t>plt.scatter</a:t>
            </a:r>
            <a:r>
              <a:rPr lang="en-US" sz="2000" dirty="0" smtClean="0"/>
              <a:t>(x1,y1,label='low income high </a:t>
            </a:r>
            <a:r>
              <a:rPr lang="en-US" sz="2000" dirty="0" err="1" smtClean="0"/>
              <a:t>savings',color</a:t>
            </a:r>
            <a:r>
              <a:rPr lang="en-US" sz="2000" dirty="0" smtClean="0"/>
              <a:t>='b')</a:t>
            </a:r>
          </a:p>
          <a:p>
            <a:pPr marL="0" indent="0">
              <a:buNone/>
            </a:pPr>
            <a:r>
              <a:rPr lang="en-US" sz="2000" dirty="0" err="1" smtClean="0"/>
              <a:t>plt.xlabel</a:t>
            </a:r>
            <a:r>
              <a:rPr lang="en-US" sz="2000" dirty="0" smtClean="0"/>
              <a:t>('saving*100')</a:t>
            </a:r>
          </a:p>
          <a:p>
            <a:pPr marL="0" indent="0">
              <a:buNone/>
            </a:pPr>
            <a:r>
              <a:rPr lang="en-US" sz="2000" dirty="0" err="1" smtClean="0"/>
              <a:t>plt.ylabel</a:t>
            </a:r>
            <a:r>
              <a:rPr lang="en-US" sz="2000" dirty="0" smtClean="0"/>
              <a:t>('income*1000')</a:t>
            </a:r>
          </a:p>
          <a:p>
            <a:pPr marL="0" indent="0">
              <a:buNone/>
            </a:pPr>
            <a:r>
              <a:rPr lang="en-US" sz="2000" dirty="0" err="1" smtClean="0"/>
              <a:t>plt.title</a:t>
            </a:r>
            <a:r>
              <a:rPr lang="en-US" sz="2000" dirty="0" smtClean="0"/>
              <a:t>('Scatter Plot')</a:t>
            </a:r>
          </a:p>
          <a:p>
            <a:pPr marL="0" indent="0">
              <a:buNone/>
            </a:pPr>
            <a:r>
              <a:rPr lang="en-US" sz="2000" dirty="0" err="1" smtClean="0"/>
              <a:t>plt.legend</a:t>
            </a:r>
            <a:r>
              <a:rPr lang="en-US" sz="2000" dirty="0" smtClean="0"/>
              <a:t>()</a:t>
            </a:r>
          </a:p>
          <a:p>
            <a:pPr marL="0" indent="0">
              <a:buNone/>
            </a:pPr>
            <a:r>
              <a:rPr lang="en-US" sz="2000" dirty="0" err="1" smtClean="0"/>
              <a:t>plt.show</a:t>
            </a:r>
            <a:r>
              <a:rPr lang="en-US" sz="2000" dirty="0" smtClean="0"/>
              <a:t>()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xmlns="" val="14443902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7620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Area Plot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381000"/>
            <a:ext cx="9144000" cy="6477000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dirty="0" smtClean="0"/>
              <a:t>import </a:t>
            </a:r>
            <a:r>
              <a:rPr lang="en-US" dirty="0" err="1" smtClean="0"/>
              <a:t>matplotlib.pyplot</a:t>
            </a:r>
            <a:r>
              <a:rPr lang="en-US" dirty="0" smtClean="0"/>
              <a:t> as </a:t>
            </a:r>
            <a:r>
              <a:rPr lang="en-US" dirty="0" err="1" smtClean="0"/>
              <a:t>plt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days = [1,2,3,4,5]</a:t>
            </a:r>
          </a:p>
          <a:p>
            <a:pPr marL="0" indent="0">
              <a:buNone/>
            </a:pPr>
            <a:r>
              <a:rPr lang="en-US" dirty="0" smtClean="0"/>
              <a:t>  </a:t>
            </a:r>
          </a:p>
          <a:p>
            <a:pPr marL="0" indent="0">
              <a:buNone/>
            </a:pPr>
            <a:r>
              <a:rPr lang="en-US" dirty="0" smtClean="0"/>
              <a:t> sleeping =[7,8,6,11,7]</a:t>
            </a:r>
          </a:p>
          <a:p>
            <a:pPr marL="0" indent="0">
              <a:buNone/>
            </a:pPr>
            <a:r>
              <a:rPr lang="en-US" dirty="0" smtClean="0"/>
              <a:t> eating = [2,3,4,3,2]</a:t>
            </a:r>
          </a:p>
          <a:p>
            <a:pPr marL="0" indent="0">
              <a:buNone/>
            </a:pPr>
            <a:r>
              <a:rPr lang="en-US" dirty="0" smtClean="0"/>
              <a:t> working =[7,8,7,2,2]</a:t>
            </a:r>
          </a:p>
          <a:p>
            <a:pPr marL="0" indent="0">
              <a:buNone/>
            </a:pPr>
            <a:r>
              <a:rPr lang="en-US" dirty="0" smtClean="0"/>
              <a:t> playing = [8,5,7,8,13]</a:t>
            </a:r>
          </a:p>
          <a:p>
            <a:pPr marL="0" indent="0">
              <a:buNone/>
            </a:pPr>
            <a:r>
              <a:rPr lang="en-US" dirty="0" smtClean="0"/>
              <a:t>  </a:t>
            </a:r>
          </a:p>
          <a:p>
            <a:pPr marL="0" indent="0">
              <a:buNone/>
            </a:pPr>
            <a:r>
              <a:rPr lang="en-US" dirty="0" smtClean="0"/>
              <a:t> </a:t>
            </a:r>
            <a:r>
              <a:rPr lang="en-US" dirty="0" err="1" smtClean="0"/>
              <a:t>plt.plot</a:t>
            </a:r>
            <a:r>
              <a:rPr lang="en-US" dirty="0" smtClean="0"/>
              <a:t>([],[],color='m', label='Sleeping', </a:t>
            </a:r>
            <a:r>
              <a:rPr lang="en-US" dirty="0" err="1" smtClean="0"/>
              <a:t>linewidth</a:t>
            </a:r>
            <a:r>
              <a:rPr lang="en-US" dirty="0" smtClean="0"/>
              <a:t>=5)</a:t>
            </a:r>
          </a:p>
          <a:p>
            <a:pPr marL="0" indent="0">
              <a:buNone/>
            </a:pPr>
            <a:r>
              <a:rPr lang="en-US" dirty="0" smtClean="0"/>
              <a:t> </a:t>
            </a:r>
            <a:r>
              <a:rPr lang="en-US" dirty="0" err="1" smtClean="0"/>
              <a:t>plt.plot</a:t>
            </a:r>
            <a:r>
              <a:rPr lang="en-US" dirty="0" smtClean="0"/>
              <a:t>([],[],color='c', label='Eating', </a:t>
            </a:r>
            <a:r>
              <a:rPr lang="en-US" dirty="0" err="1" smtClean="0"/>
              <a:t>linewidth</a:t>
            </a:r>
            <a:r>
              <a:rPr lang="en-US" dirty="0" smtClean="0"/>
              <a:t>=5)</a:t>
            </a:r>
          </a:p>
          <a:p>
            <a:pPr marL="0" indent="0">
              <a:buNone/>
            </a:pPr>
            <a:r>
              <a:rPr lang="en-US" dirty="0" smtClean="0"/>
              <a:t> </a:t>
            </a:r>
            <a:r>
              <a:rPr lang="en-US" dirty="0" err="1" smtClean="0"/>
              <a:t>plt.plot</a:t>
            </a:r>
            <a:r>
              <a:rPr lang="en-US" dirty="0" smtClean="0"/>
              <a:t>([],[],color='r', label='Working', </a:t>
            </a:r>
            <a:r>
              <a:rPr lang="en-US" dirty="0" err="1" smtClean="0"/>
              <a:t>linewidth</a:t>
            </a:r>
            <a:r>
              <a:rPr lang="en-US" dirty="0" smtClean="0"/>
              <a:t>=5)</a:t>
            </a:r>
          </a:p>
          <a:p>
            <a:pPr marL="0" indent="0">
              <a:buNone/>
            </a:pPr>
            <a:r>
              <a:rPr lang="en-US" dirty="0" smtClean="0"/>
              <a:t> </a:t>
            </a:r>
            <a:r>
              <a:rPr lang="en-US" dirty="0" err="1" smtClean="0"/>
              <a:t>plt.plot</a:t>
            </a:r>
            <a:r>
              <a:rPr lang="en-US" dirty="0" smtClean="0"/>
              <a:t>([],[],color='k', label='Playing', </a:t>
            </a:r>
            <a:r>
              <a:rPr lang="en-US" dirty="0" err="1" smtClean="0"/>
              <a:t>linewidth</a:t>
            </a:r>
            <a:r>
              <a:rPr lang="en-US" dirty="0" smtClean="0"/>
              <a:t>=5)</a:t>
            </a:r>
          </a:p>
          <a:p>
            <a:pPr marL="0" indent="0">
              <a:buNone/>
            </a:pPr>
            <a:r>
              <a:rPr lang="en-US" dirty="0" smtClean="0"/>
              <a:t>  </a:t>
            </a:r>
          </a:p>
          <a:p>
            <a:pPr marL="0" indent="0">
              <a:buNone/>
            </a:pPr>
            <a:r>
              <a:rPr lang="en-US" dirty="0" smtClean="0"/>
              <a:t> </a:t>
            </a:r>
            <a:r>
              <a:rPr lang="en-US" dirty="0" err="1" smtClean="0"/>
              <a:t>plt.stackplot</a:t>
            </a:r>
            <a:r>
              <a:rPr lang="en-US" dirty="0" smtClean="0"/>
              <a:t>(days, </a:t>
            </a:r>
            <a:r>
              <a:rPr lang="en-US" dirty="0" err="1" smtClean="0"/>
              <a:t>sleeping,eating,working,playing</a:t>
            </a:r>
            <a:r>
              <a:rPr lang="en-US" dirty="0" smtClean="0"/>
              <a:t>, colors=['</a:t>
            </a:r>
            <a:r>
              <a:rPr lang="en-US" dirty="0" err="1" smtClean="0"/>
              <a:t>m','c','r','k</a:t>
            </a:r>
            <a:r>
              <a:rPr lang="en-US" dirty="0" smtClean="0"/>
              <a:t>'])</a:t>
            </a:r>
          </a:p>
          <a:p>
            <a:pPr marL="0" indent="0">
              <a:buNone/>
            </a:pPr>
            <a:r>
              <a:rPr lang="en-US" dirty="0" smtClean="0"/>
              <a:t>  </a:t>
            </a:r>
          </a:p>
          <a:p>
            <a:pPr marL="0" indent="0">
              <a:buNone/>
            </a:pPr>
            <a:r>
              <a:rPr lang="en-US" dirty="0" smtClean="0"/>
              <a:t> </a:t>
            </a:r>
            <a:r>
              <a:rPr lang="en-US" dirty="0" err="1" smtClean="0"/>
              <a:t>plt.xlabel</a:t>
            </a:r>
            <a:r>
              <a:rPr lang="en-US" dirty="0" smtClean="0"/>
              <a:t>('x')</a:t>
            </a:r>
          </a:p>
          <a:p>
            <a:pPr marL="0" indent="0">
              <a:buNone/>
            </a:pPr>
            <a:r>
              <a:rPr lang="en-US" dirty="0" smtClean="0"/>
              <a:t> </a:t>
            </a:r>
            <a:r>
              <a:rPr lang="en-US" dirty="0" err="1" smtClean="0"/>
              <a:t>plt.ylabel</a:t>
            </a:r>
            <a:r>
              <a:rPr lang="en-US" dirty="0" smtClean="0"/>
              <a:t>('y')</a:t>
            </a:r>
          </a:p>
          <a:p>
            <a:pPr marL="0" indent="0">
              <a:buNone/>
            </a:pPr>
            <a:r>
              <a:rPr lang="en-US" dirty="0" smtClean="0"/>
              <a:t> </a:t>
            </a:r>
            <a:r>
              <a:rPr lang="en-US" dirty="0" err="1" smtClean="0"/>
              <a:t>plt.title</a:t>
            </a:r>
            <a:r>
              <a:rPr lang="en-US" dirty="0" smtClean="0"/>
              <a:t>('Stack Plot')</a:t>
            </a:r>
          </a:p>
          <a:p>
            <a:pPr marL="0" indent="0">
              <a:buNone/>
            </a:pPr>
            <a:r>
              <a:rPr lang="en-US" dirty="0" smtClean="0"/>
              <a:t> </a:t>
            </a:r>
            <a:r>
              <a:rPr lang="en-US" dirty="0" err="1" smtClean="0"/>
              <a:t>plt.legend</a:t>
            </a:r>
            <a:r>
              <a:rPr lang="en-US" dirty="0" smtClean="0"/>
              <a:t>()</a:t>
            </a:r>
          </a:p>
          <a:p>
            <a:pPr marL="0" indent="0">
              <a:buNone/>
            </a:pPr>
            <a:r>
              <a:rPr lang="en-US" dirty="0" smtClean="0"/>
              <a:t> </a:t>
            </a:r>
            <a:r>
              <a:rPr lang="en-US" dirty="0" err="1" smtClean="0"/>
              <a:t>plt.show</a:t>
            </a:r>
            <a:r>
              <a:rPr lang="en-US" dirty="0" smtClean="0"/>
              <a:t>()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543386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09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Pie Chart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533400"/>
            <a:ext cx="9144000" cy="6324600"/>
          </a:xfrm>
        </p:spPr>
        <p:txBody>
          <a:bodyPr>
            <a:normAutofit fontScale="55000" lnSpcReduction="20000"/>
          </a:bodyPr>
          <a:lstStyle/>
          <a:p>
            <a:pPr marL="0" indent="0" fontAlgn="base">
              <a:buNone/>
            </a:pPr>
            <a:r>
              <a:rPr lang="en-US" dirty="0"/>
              <a:t>import </a:t>
            </a:r>
            <a:r>
              <a:rPr lang="en-US" dirty="0" err="1"/>
              <a:t>matplotlib.pyplot</a:t>
            </a:r>
            <a:r>
              <a:rPr lang="en-US" dirty="0"/>
              <a:t> as </a:t>
            </a:r>
            <a:r>
              <a:rPr lang="en-US" dirty="0" err="1"/>
              <a:t>plt</a:t>
            </a:r>
            <a:endParaRPr lang="en-US" dirty="0"/>
          </a:p>
          <a:p>
            <a:pPr marL="0" indent="0" fontAlgn="base">
              <a:buNone/>
            </a:pPr>
            <a:r>
              <a:rPr lang="en-US" dirty="0"/>
              <a:t> </a:t>
            </a:r>
          </a:p>
          <a:p>
            <a:pPr marL="0" indent="0" fontAlgn="base">
              <a:buNone/>
            </a:pPr>
            <a:r>
              <a:rPr lang="en-US" dirty="0"/>
              <a:t>days = [1,2,3,4,5]</a:t>
            </a:r>
          </a:p>
          <a:p>
            <a:pPr marL="0" indent="0" fontAlgn="base">
              <a:buNone/>
            </a:pPr>
            <a:r>
              <a:rPr lang="en-US" dirty="0"/>
              <a:t> </a:t>
            </a:r>
          </a:p>
          <a:p>
            <a:pPr marL="0" indent="0" fontAlgn="base">
              <a:buNone/>
            </a:pPr>
            <a:r>
              <a:rPr lang="en-US" dirty="0"/>
              <a:t>sleeping =[7,8,6,11,7]</a:t>
            </a:r>
          </a:p>
          <a:p>
            <a:pPr marL="0" indent="0" fontAlgn="base">
              <a:buNone/>
            </a:pPr>
            <a:r>
              <a:rPr lang="en-US" dirty="0"/>
              <a:t>eating = [2,3,4,3,2]</a:t>
            </a:r>
          </a:p>
          <a:p>
            <a:pPr marL="0" indent="0" fontAlgn="base">
              <a:buNone/>
            </a:pPr>
            <a:r>
              <a:rPr lang="en-US" dirty="0"/>
              <a:t>working =[7,8,7,2,2]</a:t>
            </a:r>
          </a:p>
          <a:p>
            <a:pPr marL="0" indent="0" fontAlgn="base">
              <a:buNone/>
            </a:pPr>
            <a:r>
              <a:rPr lang="en-US" dirty="0"/>
              <a:t>playing = [8,5,7,8,13]</a:t>
            </a:r>
          </a:p>
          <a:p>
            <a:pPr marL="0" indent="0" fontAlgn="base">
              <a:buNone/>
            </a:pPr>
            <a:r>
              <a:rPr lang="en-US" dirty="0"/>
              <a:t>slices = [7,2,2,13]</a:t>
            </a:r>
          </a:p>
          <a:p>
            <a:pPr marL="0" indent="0" fontAlgn="base">
              <a:buNone/>
            </a:pPr>
            <a:r>
              <a:rPr lang="en-US" dirty="0"/>
              <a:t>activities = ['</a:t>
            </a:r>
            <a:r>
              <a:rPr lang="en-US" dirty="0" err="1"/>
              <a:t>sleeping','eating','working','playing</a:t>
            </a:r>
            <a:r>
              <a:rPr lang="en-US" dirty="0"/>
              <a:t>']</a:t>
            </a:r>
          </a:p>
          <a:p>
            <a:pPr marL="0" indent="0" fontAlgn="base">
              <a:buNone/>
            </a:pPr>
            <a:r>
              <a:rPr lang="en-US" dirty="0"/>
              <a:t>cols = ['</a:t>
            </a:r>
            <a:r>
              <a:rPr lang="en-US" dirty="0" err="1"/>
              <a:t>c','m','r','b</a:t>
            </a:r>
            <a:r>
              <a:rPr lang="en-US" dirty="0"/>
              <a:t>']</a:t>
            </a:r>
          </a:p>
          <a:p>
            <a:pPr marL="0" indent="0" fontAlgn="base">
              <a:buNone/>
            </a:pPr>
            <a:r>
              <a:rPr lang="en-US" dirty="0"/>
              <a:t> </a:t>
            </a:r>
          </a:p>
          <a:p>
            <a:pPr marL="0" indent="0" fontAlgn="base">
              <a:buNone/>
            </a:pPr>
            <a:r>
              <a:rPr lang="en-US" dirty="0" err="1"/>
              <a:t>plt.pie</a:t>
            </a:r>
            <a:r>
              <a:rPr lang="en-US" dirty="0"/>
              <a:t>(slices,</a:t>
            </a:r>
          </a:p>
          <a:p>
            <a:pPr marL="0" indent="0" fontAlgn="base">
              <a:buNone/>
            </a:pPr>
            <a:r>
              <a:rPr lang="en-US" dirty="0"/>
              <a:t>  labels=activities,</a:t>
            </a:r>
          </a:p>
          <a:p>
            <a:pPr marL="0" indent="0" fontAlgn="base">
              <a:buNone/>
            </a:pPr>
            <a:r>
              <a:rPr lang="en-US" dirty="0"/>
              <a:t>  colors=cols,</a:t>
            </a:r>
          </a:p>
          <a:p>
            <a:pPr marL="0" indent="0" fontAlgn="base">
              <a:buNone/>
            </a:pPr>
            <a:r>
              <a:rPr lang="en-US" dirty="0"/>
              <a:t>  </a:t>
            </a:r>
            <a:r>
              <a:rPr lang="en-US" dirty="0" err="1"/>
              <a:t>startangle</a:t>
            </a:r>
            <a:r>
              <a:rPr lang="en-US" dirty="0"/>
              <a:t>=90,</a:t>
            </a:r>
          </a:p>
          <a:p>
            <a:pPr marL="0" indent="0" fontAlgn="base">
              <a:buNone/>
            </a:pPr>
            <a:r>
              <a:rPr lang="en-US" dirty="0"/>
              <a:t>  shadow= True,</a:t>
            </a:r>
          </a:p>
          <a:p>
            <a:pPr marL="0" indent="0" fontAlgn="base">
              <a:buNone/>
            </a:pPr>
            <a:r>
              <a:rPr lang="en-US" dirty="0"/>
              <a:t>  explode=(0,0.1,0,0</a:t>
            </a:r>
            <a:r>
              <a:rPr lang="en-US" dirty="0" smtClean="0"/>
              <a:t>),</a:t>
            </a:r>
            <a:r>
              <a:rPr lang="en-US" i="1" dirty="0"/>
              <a:t> # only "explode" the 2nd slice (i.e. </a:t>
            </a:r>
            <a:r>
              <a:rPr lang="en-US" dirty="0" smtClean="0"/>
              <a:t>'eating </a:t>
            </a:r>
            <a:r>
              <a:rPr lang="en-US" i="1" dirty="0" smtClean="0"/>
              <a:t>')</a:t>
            </a:r>
            <a:endParaRPr lang="en-US" dirty="0"/>
          </a:p>
          <a:p>
            <a:pPr marL="0" indent="0" fontAlgn="base">
              <a:buNone/>
            </a:pPr>
            <a:r>
              <a:rPr lang="en-US" dirty="0"/>
              <a:t>  </a:t>
            </a:r>
            <a:r>
              <a:rPr lang="en-US" dirty="0" err="1"/>
              <a:t>autopct</a:t>
            </a:r>
            <a:r>
              <a:rPr lang="en-US" dirty="0"/>
              <a:t>='%1.1f%%')</a:t>
            </a:r>
          </a:p>
          <a:p>
            <a:pPr marL="0" indent="0" fontAlgn="base">
              <a:buNone/>
            </a:pPr>
            <a:r>
              <a:rPr lang="en-US" dirty="0"/>
              <a:t> </a:t>
            </a:r>
          </a:p>
          <a:p>
            <a:pPr marL="0" indent="0" fontAlgn="base">
              <a:buNone/>
            </a:pPr>
            <a:r>
              <a:rPr lang="en-US" dirty="0" err="1"/>
              <a:t>plt.title</a:t>
            </a:r>
            <a:r>
              <a:rPr lang="en-US" dirty="0"/>
              <a:t>('Pie Plot')</a:t>
            </a:r>
          </a:p>
          <a:p>
            <a:pPr marL="0" indent="0" fontAlgn="base">
              <a:buNone/>
            </a:pPr>
            <a:r>
              <a:rPr lang="en-US" dirty="0" err="1"/>
              <a:t>plt.show</a:t>
            </a:r>
            <a:r>
              <a:rPr lang="en-US" dirty="0"/>
              <a:t>()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470532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334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BOXPLOT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533400"/>
            <a:ext cx="9144000" cy="6324600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dirty="0" smtClean="0"/>
              <a:t>## </a:t>
            </a:r>
            <a:r>
              <a:rPr lang="en-US" dirty="0" err="1" smtClean="0"/>
              <a:t>numpy</a:t>
            </a:r>
            <a:r>
              <a:rPr lang="en-US" dirty="0" smtClean="0"/>
              <a:t> is used for creating fake data</a:t>
            </a:r>
          </a:p>
          <a:p>
            <a:pPr marL="0" indent="0">
              <a:buNone/>
            </a:pPr>
            <a:r>
              <a:rPr lang="en-US" dirty="0" smtClean="0"/>
              <a:t>import </a:t>
            </a:r>
            <a:r>
              <a:rPr lang="en-US" dirty="0" err="1" smtClean="0"/>
              <a:t>numpy</a:t>
            </a:r>
            <a:r>
              <a:rPr lang="en-US" dirty="0" smtClean="0"/>
              <a:t> as </a:t>
            </a:r>
            <a:r>
              <a:rPr lang="en-US" dirty="0" err="1" smtClean="0"/>
              <a:t>np</a:t>
            </a:r>
            <a:r>
              <a:rPr lang="en-US" dirty="0" smtClean="0"/>
              <a:t> </a:t>
            </a:r>
          </a:p>
          <a:p>
            <a:pPr marL="0" indent="0">
              <a:buNone/>
            </a:pPr>
            <a:r>
              <a:rPr lang="en-US" dirty="0" smtClean="0"/>
              <a:t>import </a:t>
            </a:r>
            <a:r>
              <a:rPr lang="en-US" dirty="0" err="1" smtClean="0"/>
              <a:t>matplotlib</a:t>
            </a:r>
            <a:r>
              <a:rPr lang="en-US" dirty="0" smtClean="0"/>
              <a:t> as </a:t>
            </a:r>
            <a:r>
              <a:rPr lang="en-US" dirty="0" err="1" smtClean="0"/>
              <a:t>mpl</a:t>
            </a:r>
            <a:r>
              <a:rPr lang="en-US" dirty="0" smtClean="0"/>
              <a:t> </a:t>
            </a:r>
          </a:p>
          <a:p>
            <a:pPr marL="0" indent="0">
              <a:buNone/>
            </a:pPr>
            <a:r>
              <a:rPr lang="en-US" dirty="0" smtClean="0"/>
              <a:t>## </a:t>
            </a:r>
            <a:r>
              <a:rPr lang="en-US" dirty="0" err="1" smtClean="0"/>
              <a:t>agg</a:t>
            </a:r>
            <a:r>
              <a:rPr lang="en-US" dirty="0" smtClean="0"/>
              <a:t> backend is used to create plot as a .</a:t>
            </a:r>
            <a:r>
              <a:rPr lang="en-US" dirty="0" err="1" smtClean="0"/>
              <a:t>png</a:t>
            </a:r>
            <a:r>
              <a:rPr lang="en-US" dirty="0" smtClean="0"/>
              <a:t> file</a:t>
            </a:r>
          </a:p>
          <a:p>
            <a:pPr marL="0" indent="0">
              <a:buNone/>
            </a:pPr>
            <a:r>
              <a:rPr lang="en-US" dirty="0" err="1" smtClean="0"/>
              <a:t>mpl.use</a:t>
            </a:r>
            <a:r>
              <a:rPr lang="en-US" dirty="0" smtClean="0"/>
              <a:t>('</a:t>
            </a:r>
            <a:r>
              <a:rPr lang="en-US" dirty="0" err="1" smtClean="0"/>
              <a:t>agg</a:t>
            </a:r>
            <a:r>
              <a:rPr lang="en-US" dirty="0" smtClean="0"/>
              <a:t>')</a:t>
            </a:r>
          </a:p>
          <a:p>
            <a:pPr marL="0" indent="0">
              <a:buNone/>
            </a:pPr>
            <a:r>
              <a:rPr lang="en-US" dirty="0" smtClean="0"/>
              <a:t>import </a:t>
            </a:r>
            <a:r>
              <a:rPr lang="en-US" dirty="0" err="1" smtClean="0"/>
              <a:t>matplotlib.pyplot</a:t>
            </a:r>
            <a:r>
              <a:rPr lang="en-US" dirty="0" smtClean="0"/>
              <a:t> as </a:t>
            </a:r>
            <a:r>
              <a:rPr lang="en-US" dirty="0" err="1" smtClean="0"/>
              <a:t>plt</a:t>
            </a:r>
            <a:r>
              <a:rPr lang="en-US" dirty="0" smtClean="0"/>
              <a:t> </a:t>
            </a:r>
          </a:p>
          <a:p>
            <a:pPr marL="0" indent="0">
              <a:buNone/>
            </a:pPr>
            <a:r>
              <a:rPr lang="en-US" dirty="0" smtClean="0"/>
              <a:t>## Create data</a:t>
            </a:r>
          </a:p>
          <a:p>
            <a:pPr marL="0" indent="0">
              <a:buNone/>
            </a:pPr>
            <a:r>
              <a:rPr lang="en-US" dirty="0" err="1" smtClean="0"/>
              <a:t>np.random.seed</a:t>
            </a:r>
            <a:r>
              <a:rPr lang="en-US" dirty="0" smtClean="0"/>
              <a:t>(10)</a:t>
            </a:r>
          </a:p>
          <a:p>
            <a:pPr marL="0" indent="0">
              <a:buNone/>
            </a:pPr>
            <a:r>
              <a:rPr lang="en-US" dirty="0" smtClean="0"/>
              <a:t>collectn_1 = </a:t>
            </a:r>
            <a:r>
              <a:rPr lang="en-US" dirty="0" err="1" smtClean="0"/>
              <a:t>np.random.normal</a:t>
            </a:r>
            <a:r>
              <a:rPr lang="en-US" dirty="0" smtClean="0"/>
              <a:t>(100, 10, 200)</a:t>
            </a:r>
          </a:p>
          <a:p>
            <a:pPr marL="0" indent="0">
              <a:buNone/>
            </a:pPr>
            <a:r>
              <a:rPr lang="en-US" dirty="0" smtClean="0"/>
              <a:t>collectn_2 = </a:t>
            </a:r>
            <a:r>
              <a:rPr lang="en-US" dirty="0" err="1" smtClean="0"/>
              <a:t>np.random.normal</a:t>
            </a:r>
            <a:r>
              <a:rPr lang="en-US" dirty="0" smtClean="0"/>
              <a:t>(80, 30, 200)</a:t>
            </a:r>
          </a:p>
          <a:p>
            <a:pPr marL="0" indent="0">
              <a:buNone/>
            </a:pPr>
            <a:r>
              <a:rPr lang="en-US" dirty="0" smtClean="0"/>
              <a:t>collectn_3 = </a:t>
            </a:r>
            <a:r>
              <a:rPr lang="en-US" dirty="0" err="1" smtClean="0"/>
              <a:t>np.random.normal</a:t>
            </a:r>
            <a:r>
              <a:rPr lang="en-US" dirty="0" smtClean="0"/>
              <a:t>(90, 20, 200)</a:t>
            </a:r>
          </a:p>
          <a:p>
            <a:pPr marL="0" indent="0">
              <a:buNone/>
            </a:pPr>
            <a:r>
              <a:rPr lang="en-US" dirty="0" smtClean="0"/>
              <a:t>collectn_4 = </a:t>
            </a:r>
            <a:r>
              <a:rPr lang="en-US" dirty="0" err="1" smtClean="0"/>
              <a:t>np.random.normal</a:t>
            </a:r>
            <a:r>
              <a:rPr lang="en-US" dirty="0" smtClean="0"/>
              <a:t>(70, 25, 200)</a:t>
            </a:r>
          </a:p>
          <a:p>
            <a:pPr marL="0" indent="0">
              <a:buNone/>
            </a:pPr>
            <a:r>
              <a:rPr lang="en-US" dirty="0" smtClean="0"/>
              <a:t>## combine these different collections into a list    </a:t>
            </a:r>
          </a:p>
          <a:p>
            <a:pPr marL="0" indent="0">
              <a:buNone/>
            </a:pPr>
            <a:r>
              <a:rPr lang="en-US" dirty="0" err="1" smtClean="0"/>
              <a:t>data_to_plot</a:t>
            </a:r>
            <a:r>
              <a:rPr lang="en-US" dirty="0" smtClean="0"/>
              <a:t> = [collectn_1, collectn_2, collectn_3, collectn_4]</a:t>
            </a:r>
          </a:p>
          <a:p>
            <a:pPr marL="0" indent="0">
              <a:buNone/>
            </a:pPr>
            <a:r>
              <a:rPr lang="en-US" dirty="0" smtClean="0"/>
              <a:t># Create a figure instance</a:t>
            </a:r>
          </a:p>
          <a:p>
            <a:pPr marL="0" indent="0">
              <a:buNone/>
            </a:pPr>
            <a:r>
              <a:rPr lang="en-US" dirty="0" smtClean="0"/>
              <a:t>fig = </a:t>
            </a:r>
            <a:r>
              <a:rPr lang="en-US" dirty="0" err="1" smtClean="0"/>
              <a:t>plt.figure</a:t>
            </a:r>
            <a:r>
              <a:rPr lang="en-US" dirty="0" smtClean="0"/>
              <a:t>(1, </a:t>
            </a:r>
            <a:r>
              <a:rPr lang="en-US" dirty="0" err="1" smtClean="0"/>
              <a:t>figsize</a:t>
            </a:r>
            <a:r>
              <a:rPr lang="en-US" dirty="0" smtClean="0"/>
              <a:t>=(9, 6))</a:t>
            </a:r>
          </a:p>
          <a:p>
            <a:pPr marL="0" indent="0">
              <a:buNone/>
            </a:pPr>
            <a:r>
              <a:rPr lang="en-US" dirty="0" smtClean="0"/>
              <a:t># Create an axes instance</a:t>
            </a:r>
          </a:p>
          <a:p>
            <a:pPr marL="0" indent="0">
              <a:buNone/>
            </a:pPr>
            <a:r>
              <a:rPr lang="en-US" dirty="0" smtClean="0"/>
              <a:t>ax = </a:t>
            </a:r>
            <a:r>
              <a:rPr lang="en-US" dirty="0" err="1" smtClean="0"/>
              <a:t>fig.add_subplot</a:t>
            </a:r>
            <a:r>
              <a:rPr lang="en-US" dirty="0" smtClean="0"/>
              <a:t>(111)</a:t>
            </a:r>
          </a:p>
          <a:p>
            <a:pPr marL="0" indent="0">
              <a:buNone/>
            </a:pPr>
            <a:r>
              <a:rPr lang="en-US" dirty="0" smtClean="0"/>
              <a:t># Create the </a:t>
            </a:r>
            <a:r>
              <a:rPr lang="en-US" dirty="0" err="1" smtClean="0"/>
              <a:t>boxplot</a:t>
            </a: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bp</a:t>
            </a:r>
            <a:r>
              <a:rPr lang="en-US" dirty="0" smtClean="0"/>
              <a:t> = </a:t>
            </a:r>
            <a:r>
              <a:rPr lang="en-US" dirty="0" err="1" smtClean="0"/>
              <a:t>ax.boxplot</a:t>
            </a:r>
            <a:r>
              <a:rPr lang="en-US" dirty="0" smtClean="0"/>
              <a:t>(</a:t>
            </a:r>
            <a:r>
              <a:rPr lang="en-US" dirty="0" err="1" smtClean="0"/>
              <a:t>data_to_plot</a:t>
            </a:r>
            <a:r>
              <a:rPr lang="en-US" dirty="0" smtClean="0"/>
              <a:t>)</a:t>
            </a:r>
          </a:p>
          <a:p>
            <a:pPr marL="0" indent="0">
              <a:buNone/>
            </a:pPr>
            <a:r>
              <a:rPr lang="en-US" dirty="0" smtClean="0"/>
              <a:t># Save the figure</a:t>
            </a:r>
          </a:p>
          <a:p>
            <a:pPr marL="0" indent="0">
              <a:buNone/>
            </a:pPr>
            <a:r>
              <a:rPr lang="en-US" dirty="0" err="1" smtClean="0"/>
              <a:t>fig.savefig</a:t>
            </a:r>
            <a:r>
              <a:rPr lang="en-US" dirty="0" smtClean="0"/>
              <a:t>('fig1.png', </a:t>
            </a:r>
            <a:r>
              <a:rPr lang="en-US" dirty="0" err="1" smtClean="0"/>
              <a:t>bbox_inches</a:t>
            </a:r>
            <a:r>
              <a:rPr lang="en-US" dirty="0" smtClean="0"/>
              <a:t>='tight')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8009240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34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KURTOSIS</a:t>
            </a:r>
            <a:endParaRPr lang="en-US" dirty="0"/>
          </a:p>
        </p:txBody>
      </p:sp>
      <p:pic>
        <p:nvPicPr>
          <p:cNvPr id="9219" name="Picture 3" descr="C:\Users\Jyothsna\Downloads\kurtosis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0" y="838200"/>
            <a:ext cx="8763000" cy="5791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54187752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09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SKEWNESS</a:t>
            </a:r>
            <a:endParaRPr lang="en-US" dirty="0"/>
          </a:p>
        </p:txBody>
      </p:sp>
      <p:pic>
        <p:nvPicPr>
          <p:cNvPr id="10242" name="Picture 2" descr="C:\Users\Jyothsna\Downloads\skewness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52600" y="457200"/>
            <a:ext cx="6324599" cy="617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9208661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297</TotalTime>
  <Words>1109</Words>
  <Application>Microsoft Office PowerPoint</Application>
  <PresentationFormat>On-screen Show (4:3)</PresentationFormat>
  <Paragraphs>214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DISPERSION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Variance and Standard Deviation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Bar Graph </vt:lpstr>
      <vt:lpstr>Histogram </vt:lpstr>
      <vt:lpstr>Scatter Plot </vt:lpstr>
      <vt:lpstr>Area Plot </vt:lpstr>
      <vt:lpstr>Pie Chart</vt:lpstr>
      <vt:lpstr>BOXPLOT</vt:lpstr>
      <vt:lpstr>KURTOSIS</vt:lpstr>
      <vt:lpstr>SKEWNESS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RAIN</dc:creator>
  <cp:lastModifiedBy>Windows User</cp:lastModifiedBy>
  <cp:revision>22</cp:revision>
  <dcterms:created xsi:type="dcterms:W3CDTF">2020-05-25T14:37:00Z</dcterms:created>
  <dcterms:modified xsi:type="dcterms:W3CDTF">2020-08-09T17:55:05Z</dcterms:modified>
</cp:coreProperties>
</file>