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9" r:id="rId4"/>
    <p:sldId id="262" r:id="rId5"/>
    <p:sldId id="263" r:id="rId6"/>
    <p:sldId id="270" r:id="rId7"/>
    <p:sldId id="271" r:id="rId8"/>
    <p:sldId id="274" r:id="rId9"/>
    <p:sldId id="275" r:id="rId10"/>
    <p:sldId id="276" r:id="rId11"/>
    <p:sldId id="277" r:id="rId12"/>
    <p:sldId id="278" r:id="rId13"/>
    <p:sldId id="279" r:id="rId14"/>
    <p:sldId id="272" r:id="rId15"/>
    <p:sldId id="273" r:id="rId16"/>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76" autoAdjust="0"/>
    <p:restoredTop sz="94660"/>
  </p:normalViewPr>
  <p:slideViewPr>
    <p:cSldViewPr>
      <p:cViewPr varScale="1">
        <p:scale>
          <a:sx n="78" d="100"/>
          <a:sy n="78" d="100"/>
        </p:scale>
        <p:origin x="1373"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360019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2267224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426609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3153098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4027781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2013732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1411036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253807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1289984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262448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D86C18-29B6-4FEE-B51D-A6748678F2DB}" type="datetimeFigureOut">
              <a:rPr lang="en-US" smtClean="0"/>
              <a:pPr/>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C12636-3B12-404D-95E8-3723FB7DBE3C}" type="slidenum">
              <a:rPr lang="en-US" smtClean="0"/>
              <a:pPr/>
              <a:t>‹#›</a:t>
            </a:fld>
            <a:endParaRPr lang="en-US"/>
          </a:p>
        </p:txBody>
      </p:sp>
    </p:spTree>
    <p:extLst>
      <p:ext uri="{BB962C8B-B14F-4D97-AF65-F5344CB8AC3E}">
        <p14:creationId xmlns:p14="http://schemas.microsoft.com/office/powerpoint/2010/main" val="1578022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D86C18-29B6-4FEE-B51D-A6748678F2DB}" type="datetimeFigureOut">
              <a:rPr lang="en-US" smtClean="0"/>
              <a:pPr/>
              <a:t>10/20/2021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C12636-3B12-404D-95E8-3723FB7DBE3C}" type="slidenum">
              <a:rPr lang="en-US" smtClean="0"/>
              <a:pPr/>
              <a:t>‹#›</a:t>
            </a:fld>
            <a:endParaRPr lang="en-US"/>
          </a:p>
        </p:txBody>
      </p:sp>
    </p:spTree>
    <p:extLst>
      <p:ext uri="{BB962C8B-B14F-4D97-AF65-F5344CB8AC3E}">
        <p14:creationId xmlns:p14="http://schemas.microsoft.com/office/powerpoint/2010/main" val="1124974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Normal Distribution,</a:t>
            </a:r>
            <a:br>
              <a:rPr lang="en-US" dirty="0"/>
            </a:br>
            <a:r>
              <a:rPr lang="en-US" dirty="0" err="1"/>
              <a:t>Skewness</a:t>
            </a:r>
            <a:r>
              <a:rPr lang="en-US" dirty="0"/>
              <a:t> and Kurtosis</a:t>
            </a:r>
          </a:p>
        </p:txBody>
      </p:sp>
    </p:spTree>
    <p:extLst>
      <p:ext uri="{BB962C8B-B14F-4D97-AF65-F5344CB8AC3E}">
        <p14:creationId xmlns:p14="http://schemas.microsoft.com/office/powerpoint/2010/main" val="4154579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915400" cy="6858000"/>
          </a:xfrm>
        </p:spPr>
        <p:txBody>
          <a:bodyPr/>
          <a:lstStyle/>
          <a:p>
            <a:pPr marL="0" indent="0">
              <a:buNone/>
            </a:pPr>
            <a:r>
              <a:rPr lang="en-US" b="1" dirty="0"/>
              <a:t>Normal Distribution</a:t>
            </a:r>
          </a:p>
          <a:p>
            <a:r>
              <a:rPr lang="en-US" sz="2400" dirty="0"/>
              <a:t>Data can be "distributed" (spread out) in different ways.</a:t>
            </a:r>
          </a:p>
          <a:p>
            <a:pPr marL="0" indent="0">
              <a:buNone/>
            </a:pPr>
            <a:endParaRPr lang="en-US" dirty="0"/>
          </a:p>
        </p:txBody>
      </p:sp>
      <p:pic>
        <p:nvPicPr>
          <p:cNvPr id="307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90600"/>
            <a:ext cx="2362200" cy="210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1581" y="990600"/>
            <a:ext cx="2405677" cy="210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7258" y="1011382"/>
            <a:ext cx="2362200" cy="2038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04800" y="3091944"/>
            <a:ext cx="8534400" cy="3416320"/>
          </a:xfrm>
          <a:prstGeom prst="rect">
            <a:avLst/>
          </a:prstGeom>
        </p:spPr>
        <p:txBody>
          <a:bodyPr wrap="square">
            <a:spAutoFit/>
          </a:bodyPr>
          <a:lstStyle/>
          <a:p>
            <a:r>
              <a:rPr lang="en-US" sz="2400" dirty="0"/>
              <a:t>But there are many cases where the data tends to be around a central value with no bias left or right, and it gets close to a "Normal Distribution" like this:</a:t>
            </a:r>
          </a:p>
          <a:p>
            <a:endParaRPr lang="en-US" dirty="0"/>
          </a:p>
          <a:p>
            <a:r>
              <a:rPr lang="en-US" dirty="0"/>
              <a:t>					</a:t>
            </a:r>
          </a:p>
          <a:p>
            <a:endParaRPr lang="en-US" dirty="0"/>
          </a:p>
          <a:p>
            <a:endParaRPr lang="en-US" dirty="0"/>
          </a:p>
          <a:p>
            <a:endParaRPr lang="en-US" dirty="0"/>
          </a:p>
          <a:p>
            <a:endParaRPr lang="en-US" dirty="0"/>
          </a:p>
          <a:p>
            <a:endParaRPr lang="en-US" dirty="0"/>
          </a:p>
          <a:p>
            <a:endParaRPr lang="en-US" dirty="0"/>
          </a:p>
        </p:txBody>
      </p:sp>
      <p:sp>
        <p:nvSpPr>
          <p:cNvPr id="11" name="AutoShape 13" descr="bell curv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6"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375" y="4800104"/>
            <a:ext cx="370522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2" name="Table 11"/>
          <p:cNvGraphicFramePr>
            <a:graphicFrameLocks noGrp="1"/>
          </p:cNvGraphicFramePr>
          <p:nvPr>
            <p:extLst>
              <p:ext uri="{D42A27DB-BD31-4B8C-83A1-F6EECF244321}">
                <p14:modId xmlns:p14="http://schemas.microsoft.com/office/powerpoint/2010/main" val="878042194"/>
              </p:ext>
            </p:extLst>
          </p:nvPr>
        </p:nvGraphicFramePr>
        <p:xfrm>
          <a:off x="4296818" y="3200400"/>
          <a:ext cx="4542382" cy="3200400"/>
        </p:xfrm>
        <a:graphic>
          <a:graphicData uri="http://schemas.openxmlformats.org/drawingml/2006/table">
            <a:tbl>
              <a:tblPr/>
              <a:tblGrid>
                <a:gridCol w="2271191">
                  <a:extLst>
                    <a:ext uri="{9D8B030D-6E8A-4147-A177-3AD203B41FA5}">
                      <a16:colId xmlns:a16="http://schemas.microsoft.com/office/drawing/2014/main" val="20000"/>
                    </a:ext>
                  </a:extLst>
                </a:gridCol>
                <a:gridCol w="2271191">
                  <a:extLst>
                    <a:ext uri="{9D8B030D-6E8A-4147-A177-3AD203B41FA5}">
                      <a16:colId xmlns:a16="http://schemas.microsoft.com/office/drawing/2014/main" val="20001"/>
                    </a:ext>
                  </a:extLst>
                </a:gridCol>
              </a:tblGrid>
              <a:tr h="1867059">
                <a:tc>
                  <a:txBody>
                    <a:bodyPr/>
                    <a:lstStyle/>
                    <a:p>
                      <a:endParaRPr lang="en-US" dirty="0"/>
                    </a:p>
                  </a:txBody>
                  <a:tcPr anchor="ctr">
                    <a:lnL>
                      <a:noFill/>
                    </a:lnL>
                    <a:lnR>
                      <a:noFill/>
                    </a:lnR>
                    <a:lnT>
                      <a:noFill/>
                    </a:lnT>
                    <a:lnB>
                      <a:noFill/>
                    </a:lnB>
                  </a:tcPr>
                </a:tc>
                <a:tc>
                  <a:txBody>
                    <a:bodyPr/>
                    <a:lstStyle/>
                    <a:p>
                      <a:endParaRPr lang="en-US" dirty="0"/>
                    </a:p>
                    <a:p>
                      <a:endParaRPr lang="en-US" dirty="0"/>
                    </a:p>
                    <a:p>
                      <a:endParaRPr lang="en-US" dirty="0"/>
                    </a:p>
                    <a:p>
                      <a:endParaRPr lang="en-US" dirty="0"/>
                    </a:p>
                    <a:p>
                      <a:endParaRPr lang="en-US" dirty="0"/>
                    </a:p>
                    <a:p>
                      <a:endParaRPr lang="en-US" dirty="0"/>
                    </a:p>
                    <a:p>
                      <a:r>
                        <a:rPr lang="en-US" sz="2400" dirty="0"/>
                        <a:t>It is often called a "Bell Curve"</a:t>
                      </a:r>
                      <a:br>
                        <a:rPr lang="en-US" sz="2400" dirty="0"/>
                      </a:br>
                      <a:r>
                        <a:rPr lang="en-US" sz="2400" dirty="0"/>
                        <a:t>because it looks like a bell.</a:t>
                      </a: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3087" name="Picture 15" descr="be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5104704"/>
            <a:ext cx="1453592" cy="1209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075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52400" y="158115"/>
            <a:ext cx="8991600" cy="344678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190500" y="3587115"/>
            <a:ext cx="8915400" cy="3194685"/>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839200" cy="6629400"/>
          </a:xfrm>
        </p:spPr>
        <p:txBody>
          <a:bodyPr>
            <a:normAutofit/>
          </a:bodyPr>
          <a:lstStyle/>
          <a:p>
            <a:pPr marL="0" indent="0">
              <a:buNone/>
            </a:pPr>
            <a:r>
              <a:rPr lang="en-US" dirty="0"/>
              <a:t>Many things closely follow a Normal Distribution:</a:t>
            </a:r>
          </a:p>
          <a:p>
            <a:r>
              <a:rPr lang="en-US" sz="2800" dirty="0"/>
              <a:t>heights of people</a:t>
            </a:r>
          </a:p>
          <a:p>
            <a:r>
              <a:rPr lang="en-US" sz="2800" dirty="0"/>
              <a:t>size of things produced by machines</a:t>
            </a:r>
          </a:p>
          <a:p>
            <a:r>
              <a:rPr lang="en-US" sz="2800" dirty="0"/>
              <a:t>errors in measurements</a:t>
            </a:r>
          </a:p>
          <a:p>
            <a:r>
              <a:rPr lang="en-US" sz="2800" dirty="0"/>
              <a:t>blood pressure</a:t>
            </a:r>
          </a:p>
          <a:p>
            <a:r>
              <a:rPr lang="en-US" sz="2800" dirty="0"/>
              <a:t>marks on a test</a:t>
            </a:r>
          </a:p>
          <a:p>
            <a:r>
              <a:rPr lang="en-US" sz="2400" dirty="0"/>
              <a:t>We say the data is "normally distributed":</a:t>
            </a:r>
          </a:p>
          <a:p>
            <a:r>
              <a:rPr lang="en-US" sz="2400" dirty="0"/>
              <a:t>The </a:t>
            </a:r>
            <a:r>
              <a:rPr lang="en-US" sz="2400" b="1" dirty="0"/>
              <a:t>Normal Distribution</a:t>
            </a:r>
            <a:r>
              <a:rPr lang="en-US" sz="2400" dirty="0"/>
              <a:t> has:</a:t>
            </a:r>
          </a:p>
          <a:p>
            <a:r>
              <a:rPr lang="en-US" sz="2400" dirty="0"/>
              <a:t>mean = median = mode</a:t>
            </a:r>
          </a:p>
          <a:p>
            <a:r>
              <a:rPr lang="en-US" sz="2400" dirty="0"/>
              <a:t>symmetry about the center</a:t>
            </a:r>
          </a:p>
          <a:p>
            <a:r>
              <a:rPr lang="en-US" sz="2400" dirty="0"/>
              <a:t>50% of values less than the mean</a:t>
            </a:r>
            <a:br>
              <a:rPr lang="en-US" sz="2400" dirty="0"/>
            </a:br>
            <a:r>
              <a:rPr lang="en-US" sz="2400" dirty="0"/>
              <a:t>and 50% greater than the mean</a:t>
            </a:r>
          </a:p>
          <a:p>
            <a:pPr marL="0" indent="0">
              <a:buNone/>
            </a:pP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810000"/>
            <a:ext cx="37338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8817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823" y="152400"/>
            <a:ext cx="8835777"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7943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839200" cy="6629400"/>
          </a:xfrm>
        </p:spPr>
        <p:txBody>
          <a:bodyPr/>
          <a:lstStyle/>
          <a:p>
            <a:pPr>
              <a:buNone/>
            </a:pPr>
            <a:r>
              <a:rPr lang="en-US" sz="2800" b="1" dirty="0"/>
              <a:t>Empirical Rule for Normal Distribution</a:t>
            </a:r>
          </a:p>
          <a:p>
            <a:pPr>
              <a:buNone/>
            </a:pPr>
            <a:endParaRPr lang="en-US" b="1" dirty="0"/>
          </a:p>
          <a:p>
            <a:pPr>
              <a:buNone/>
            </a:pPr>
            <a:endParaRPr lang="en-US" dirty="0"/>
          </a:p>
        </p:txBody>
      </p:sp>
      <p:pic>
        <p:nvPicPr>
          <p:cNvPr id="2052" name="Picture 4"/>
          <p:cNvPicPr>
            <a:picLocks noChangeAspect="1" noChangeArrowheads="1"/>
          </p:cNvPicPr>
          <p:nvPr/>
        </p:nvPicPr>
        <p:blipFill>
          <a:blip r:embed="rId2"/>
          <a:srcRect/>
          <a:stretch>
            <a:fillRect/>
          </a:stretch>
        </p:blipFill>
        <p:spPr bwMode="auto">
          <a:xfrm>
            <a:off x="685800" y="838200"/>
            <a:ext cx="5623719" cy="2971800"/>
          </a:xfrm>
          <a:prstGeom prst="rect">
            <a:avLst/>
          </a:prstGeom>
          <a:noFill/>
          <a:ln w="9525">
            <a:noFill/>
            <a:miter lim="800000"/>
            <a:headEnd/>
            <a:tailEnd/>
          </a:ln>
          <a:effectLst/>
        </p:spPr>
      </p:pic>
      <p:sp>
        <p:nvSpPr>
          <p:cNvPr id="7" name="Rectangle 6"/>
          <p:cNvSpPr/>
          <p:nvPr/>
        </p:nvSpPr>
        <p:spPr>
          <a:xfrm>
            <a:off x="228600" y="3799344"/>
            <a:ext cx="8610600" cy="2677656"/>
          </a:xfrm>
          <a:prstGeom prst="rect">
            <a:avLst/>
          </a:prstGeom>
        </p:spPr>
        <p:txBody>
          <a:bodyPr wrap="square">
            <a:spAutoFit/>
          </a:bodyPr>
          <a:lstStyle/>
          <a:p>
            <a:r>
              <a:rPr lang="en-US" sz="2400" dirty="0"/>
              <a:t>According to the Empirical Rule for Normal Distribution:</a:t>
            </a:r>
          </a:p>
          <a:p>
            <a:r>
              <a:rPr lang="en-US" sz="2400" b="1" dirty="0"/>
              <a:t>68.27%</a:t>
            </a:r>
            <a:r>
              <a:rPr lang="en-US" sz="2400" dirty="0"/>
              <a:t> of data lies within 1 standard deviation of the mean</a:t>
            </a:r>
          </a:p>
          <a:p>
            <a:r>
              <a:rPr lang="en-US" sz="2400" b="1" dirty="0"/>
              <a:t>95.45%</a:t>
            </a:r>
            <a:r>
              <a:rPr lang="en-US" sz="2400" dirty="0"/>
              <a:t> of data lies within 2 standard deviations of the mean</a:t>
            </a:r>
          </a:p>
          <a:p>
            <a:r>
              <a:rPr lang="en-US" sz="2400" b="1" dirty="0"/>
              <a:t>99.73%</a:t>
            </a:r>
            <a:r>
              <a:rPr lang="en-US" sz="2400" dirty="0"/>
              <a:t> of data lies within 3 standard deviations of the mean</a:t>
            </a:r>
          </a:p>
          <a:p>
            <a:r>
              <a:rPr lang="en-US" sz="2400" dirty="0"/>
              <a:t>Thus, almost all the data lies within </a:t>
            </a:r>
            <a:r>
              <a:rPr lang="en-US" sz="2400" b="1" dirty="0"/>
              <a:t>3 standard deviations</a:t>
            </a:r>
            <a:r>
              <a:rPr lang="en-US" sz="2400" dirty="0"/>
              <a:t>.</a:t>
            </a:r>
          </a:p>
          <a:p>
            <a:r>
              <a:rPr lang="en-US" sz="2400" dirty="0"/>
              <a:t>This rule enables us to check for </a:t>
            </a:r>
            <a:r>
              <a:rPr lang="en-US" sz="2400" b="1" dirty="0"/>
              <a:t>Outliers</a:t>
            </a:r>
            <a:r>
              <a:rPr lang="en-US" sz="2400" dirty="0"/>
              <a:t> and is very helpful when determining the normality of any distribution.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686800" cy="6400800"/>
          </a:xfrm>
        </p:spPr>
        <p:txBody>
          <a:bodyPr/>
          <a:lstStyle/>
          <a:p>
            <a:pPr>
              <a:buNone/>
            </a:pPr>
            <a:r>
              <a:rPr lang="en-US" b="1" dirty="0"/>
              <a:t>What is a Standard Normal Distribution?</a:t>
            </a:r>
          </a:p>
          <a:p>
            <a:r>
              <a:rPr lang="en-US" dirty="0"/>
              <a:t>Standard Normal Distribution is a special case of Normal Distribution when</a:t>
            </a:r>
            <a:r>
              <a:rPr lang="en-US" b="1" dirty="0"/>
              <a:t> 𝜇 = 0</a:t>
            </a:r>
            <a:r>
              <a:rPr lang="en-US" dirty="0"/>
              <a:t> and</a:t>
            </a:r>
            <a:r>
              <a:rPr lang="en-US" b="1" dirty="0"/>
              <a:t> 𝜎  = 1.</a:t>
            </a:r>
          </a:p>
          <a:p>
            <a:r>
              <a:rPr lang="en-US" dirty="0"/>
              <a:t>For any Normal distribution, we can convert it into Standard Normal distribution using the formula:</a:t>
            </a:r>
          </a:p>
          <a:p>
            <a:pPr>
              <a:buNone/>
            </a:pPr>
            <a:br>
              <a:rPr lang="en-US" dirty="0"/>
            </a:br>
            <a:endParaRPr lang="en-US" dirty="0"/>
          </a:p>
        </p:txBody>
      </p:sp>
      <p:pic>
        <p:nvPicPr>
          <p:cNvPr id="3077" name="Picture 5" descr="https://cdn.analyticsvidhya.com/wp-content/uploads/2020/03/Screenshot-from-2020-03-06-17-29-18.png"/>
          <p:cNvPicPr>
            <a:picLocks noChangeAspect="1" noChangeArrowheads="1"/>
          </p:cNvPicPr>
          <p:nvPr/>
        </p:nvPicPr>
        <p:blipFill>
          <a:blip r:embed="rId2"/>
          <a:srcRect/>
          <a:stretch>
            <a:fillRect/>
          </a:stretch>
        </p:blipFill>
        <p:spPr bwMode="auto">
          <a:xfrm>
            <a:off x="1143000" y="4038600"/>
            <a:ext cx="6686006" cy="2819400"/>
          </a:xfrm>
          <a:prstGeom prst="rect">
            <a:avLst/>
          </a:prstGeom>
          <a:noFill/>
        </p:spPr>
      </p:pic>
      <p:pic>
        <p:nvPicPr>
          <p:cNvPr id="3075" name="Picture 3"/>
          <p:cNvPicPr>
            <a:picLocks noChangeAspect="1" noChangeArrowheads="1"/>
          </p:cNvPicPr>
          <p:nvPr/>
        </p:nvPicPr>
        <p:blipFill>
          <a:blip r:embed="rId3"/>
          <a:srcRect/>
          <a:stretch>
            <a:fillRect/>
          </a:stretch>
        </p:blipFill>
        <p:spPr bwMode="auto">
          <a:xfrm>
            <a:off x="3429000" y="3614737"/>
            <a:ext cx="2009775" cy="881063"/>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SKEWNESS</a:t>
            </a:r>
          </a:p>
        </p:txBody>
      </p:sp>
      <p:pic>
        <p:nvPicPr>
          <p:cNvPr id="10242" name="Picture 2" descr="C:\Users\Jyothsna\Downloads\skewne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685800"/>
            <a:ext cx="6324599"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179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10600" cy="6248400"/>
          </a:xfrm>
        </p:spPr>
        <p:txBody>
          <a:bodyPr>
            <a:normAutofit fontScale="55000" lnSpcReduction="20000"/>
          </a:bodyPr>
          <a:lstStyle/>
          <a:p>
            <a:pPr marL="0" indent="0">
              <a:buNone/>
            </a:pPr>
            <a:r>
              <a:rPr lang="en-US" sz="3600" b="1" dirty="0" err="1"/>
              <a:t>Skewness</a:t>
            </a:r>
            <a:endParaRPr lang="en-US" sz="3600" dirty="0"/>
          </a:p>
          <a:p>
            <a:r>
              <a:rPr lang="en-US" sz="3600" dirty="0"/>
              <a:t>It is the </a:t>
            </a:r>
            <a:r>
              <a:rPr lang="en-US" sz="3600" i="1" dirty="0"/>
              <a:t>degree of distortion</a:t>
            </a:r>
            <a:r>
              <a:rPr lang="en-US" sz="3600" dirty="0"/>
              <a:t> from the symmetrical bell curve or the normal distribution. It measures the lack of symmetry in data distribution.</a:t>
            </a:r>
          </a:p>
          <a:p>
            <a:r>
              <a:rPr lang="en-US" sz="3600" dirty="0"/>
              <a:t>It differentiates extreme values in one versus the other tail. A symmetrical distribution will have a </a:t>
            </a:r>
            <a:r>
              <a:rPr lang="en-US" sz="3600" dirty="0" err="1"/>
              <a:t>skewness</a:t>
            </a:r>
            <a:r>
              <a:rPr lang="en-US" sz="3600" dirty="0"/>
              <a:t> of 0.</a:t>
            </a:r>
          </a:p>
          <a:p>
            <a:r>
              <a:rPr lang="en-US" sz="3600" dirty="0"/>
              <a:t>There are two types of </a:t>
            </a:r>
            <a:r>
              <a:rPr lang="en-US" sz="3600" dirty="0" err="1"/>
              <a:t>Skewness</a:t>
            </a:r>
            <a:r>
              <a:rPr lang="en-US" sz="3600" dirty="0"/>
              <a:t>: Positive and Negative</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r>
              <a:rPr lang="en-US" sz="3600" b="1" dirty="0"/>
              <a:t>Positive Skewness</a:t>
            </a:r>
            <a:r>
              <a:rPr lang="en-US" sz="3600" dirty="0"/>
              <a:t> means when the tail on the right side of the distribution is longer. The mean and median will be greater than the mode.</a:t>
            </a:r>
          </a:p>
          <a:p>
            <a:pPr marL="0" indent="0">
              <a:buNone/>
            </a:pPr>
            <a:r>
              <a:rPr lang="en-US" sz="3600" dirty="0"/>
              <a:t>          mode &lt; median &lt; mean</a:t>
            </a:r>
          </a:p>
          <a:p>
            <a:r>
              <a:rPr lang="en-US" sz="3600" b="1" dirty="0"/>
              <a:t>Negative </a:t>
            </a:r>
            <a:r>
              <a:rPr lang="en-US" sz="3600" b="1" dirty="0" err="1"/>
              <a:t>Skewness</a:t>
            </a:r>
            <a:r>
              <a:rPr lang="en-US" sz="3600" dirty="0"/>
              <a:t> is when the tail of the left side of the distribution is longer or fatter than the tail on the right side. The mean and median will be less than the mode.</a:t>
            </a:r>
          </a:p>
          <a:p>
            <a:pPr marL="0" indent="0">
              <a:buNone/>
            </a:pPr>
            <a:r>
              <a:rPr lang="en-US" sz="3600" dirty="0"/>
              <a:t>         mean&lt; median &lt; mode</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99773"/>
            <a:ext cx="7924800" cy="2154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4089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10600" cy="6248400"/>
          </a:xfrm>
        </p:spPr>
        <p:txBody>
          <a:bodyPr/>
          <a:lstStyle/>
          <a:p>
            <a:pPr marL="0" indent="0">
              <a:buNone/>
            </a:pPr>
            <a:r>
              <a:rPr lang="en-US" dirty="0"/>
              <a:t>The rule of thumb seems to be:</a:t>
            </a:r>
          </a:p>
          <a:p>
            <a:pPr lvl="0"/>
            <a:r>
              <a:rPr lang="en-US" dirty="0"/>
              <a:t>If the </a:t>
            </a:r>
            <a:r>
              <a:rPr lang="en-US" dirty="0" err="1"/>
              <a:t>skewness</a:t>
            </a:r>
            <a:r>
              <a:rPr lang="en-US" dirty="0"/>
              <a:t> is between -0.5 and 0.5, the data are fairly symmetrical.</a:t>
            </a:r>
          </a:p>
          <a:p>
            <a:pPr lvl="0"/>
            <a:r>
              <a:rPr lang="en-US" dirty="0"/>
              <a:t>If the </a:t>
            </a:r>
            <a:r>
              <a:rPr lang="en-US" dirty="0" err="1"/>
              <a:t>skewness</a:t>
            </a:r>
            <a:r>
              <a:rPr lang="en-US" dirty="0"/>
              <a:t> is between -1 and -0.5(negatively skewed) or between 0.5 and 1(positively skewed), the data are moderately skewed.</a:t>
            </a:r>
          </a:p>
          <a:p>
            <a:pPr lvl="0"/>
            <a:r>
              <a:rPr lang="en-US" dirty="0"/>
              <a:t>If the </a:t>
            </a:r>
            <a:r>
              <a:rPr lang="en-US" dirty="0" err="1"/>
              <a:t>skewness</a:t>
            </a:r>
            <a:r>
              <a:rPr lang="en-US" dirty="0"/>
              <a:t> is less than -1(negatively skewed) or greater than 1(positively skewed), the data are highly skewed.</a:t>
            </a:r>
          </a:p>
          <a:p>
            <a:pPr marL="0" indent="0">
              <a:buNone/>
            </a:pPr>
            <a:endParaRPr lang="en-US" dirty="0"/>
          </a:p>
        </p:txBody>
      </p:sp>
    </p:spTree>
    <p:extLst>
      <p:ext uri="{BB962C8B-B14F-4D97-AF65-F5344CB8AC3E}">
        <p14:creationId xmlns:p14="http://schemas.microsoft.com/office/powerpoint/2010/main" val="3716796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334962"/>
          </a:xfrm>
        </p:spPr>
        <p:txBody>
          <a:bodyPr>
            <a:normAutofit fontScale="90000"/>
          </a:bodyPr>
          <a:lstStyle/>
          <a:p>
            <a:r>
              <a:rPr lang="en-US" dirty="0"/>
              <a:t>KURTOSIS</a:t>
            </a:r>
          </a:p>
        </p:txBody>
      </p:sp>
      <p:pic>
        <p:nvPicPr>
          <p:cNvPr id="9219" name="Picture 3" descr="C:\Users\Jyothsna\Downloads\kurtosi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838201"/>
            <a:ext cx="8610600" cy="5690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330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rmAutofit fontScale="90000"/>
          </a:bodyPr>
          <a:lstStyle/>
          <a:p>
            <a:r>
              <a:rPr lang="en-US" b="1" dirty="0"/>
              <a:t>Kurtosis</a:t>
            </a:r>
            <a:br>
              <a:rPr lang="en-US" dirty="0"/>
            </a:br>
            <a:endParaRPr lang="en-US" dirty="0"/>
          </a:p>
        </p:txBody>
      </p:sp>
      <p:sp>
        <p:nvSpPr>
          <p:cNvPr id="3" name="Content Placeholder 2"/>
          <p:cNvSpPr>
            <a:spLocks noGrp="1"/>
          </p:cNvSpPr>
          <p:nvPr>
            <p:ph idx="1"/>
          </p:nvPr>
        </p:nvSpPr>
        <p:spPr>
          <a:xfrm>
            <a:off x="228600" y="762000"/>
            <a:ext cx="8610600" cy="5791200"/>
          </a:xfrm>
        </p:spPr>
        <p:txBody>
          <a:bodyPr>
            <a:normAutofit fontScale="85000" lnSpcReduction="20000"/>
          </a:bodyPr>
          <a:lstStyle/>
          <a:p>
            <a:pPr algn="just"/>
            <a:r>
              <a:rPr lang="en-US" dirty="0"/>
              <a:t>Kurtosis is all about the tails of the distribution —the </a:t>
            </a:r>
            <a:r>
              <a:rPr lang="en-US" dirty="0" err="1"/>
              <a:t>peakedness</a:t>
            </a:r>
            <a:r>
              <a:rPr lang="en-US" dirty="0"/>
              <a:t> or flatness. </a:t>
            </a:r>
          </a:p>
          <a:p>
            <a:pPr algn="just"/>
            <a:r>
              <a:rPr lang="en-US" dirty="0"/>
              <a:t>It is used to describe the extreme values in one versus the other tail. </a:t>
            </a:r>
          </a:p>
          <a:p>
            <a:pPr algn="just"/>
            <a:r>
              <a:rPr lang="en-US" dirty="0"/>
              <a:t>It is actually the </a:t>
            </a:r>
            <a:r>
              <a:rPr lang="en-US" i="1" dirty="0"/>
              <a:t>measure of outliers</a:t>
            </a:r>
            <a:r>
              <a:rPr lang="en-US" dirty="0"/>
              <a:t> present in the distribution.</a:t>
            </a:r>
          </a:p>
          <a:p>
            <a:pPr algn="just"/>
            <a:r>
              <a:rPr lang="en-US" b="1" dirty="0"/>
              <a:t>High kurtosis</a:t>
            </a:r>
            <a:r>
              <a:rPr lang="en-US" dirty="0"/>
              <a:t> in a data set is an indicator that data has heavy tails or outliers. If there is a high kurtosis, then, we need to investigate why do we have so many outliers. It indicates a lot of things, maybe wrong data entry or other things. Investigate!</a:t>
            </a:r>
          </a:p>
          <a:p>
            <a:pPr algn="just"/>
            <a:r>
              <a:rPr lang="en-US" b="1" dirty="0"/>
              <a:t>Low kurtosis</a:t>
            </a:r>
            <a:r>
              <a:rPr lang="en-US" dirty="0"/>
              <a:t> in a data set is an indicator that data has light tails or lack of outliers. If we get low kurtosis(too good to be true), then also we need to investigate and trim the dataset of unwanted results.</a:t>
            </a:r>
          </a:p>
          <a:p>
            <a:pPr algn="just"/>
            <a:endParaRPr lang="en-US" dirty="0"/>
          </a:p>
          <a:p>
            <a:endParaRPr lang="en-US" dirty="0"/>
          </a:p>
        </p:txBody>
      </p:sp>
    </p:spTree>
    <p:extLst>
      <p:ext uri="{BB962C8B-B14F-4D97-AF65-F5344CB8AC3E}">
        <p14:creationId xmlns:p14="http://schemas.microsoft.com/office/powerpoint/2010/main" val="211293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miro.medium.com/max/371/1*Nqu07THa7APRTOF7kaVr5Q.jp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4631" y="4114800"/>
            <a:ext cx="8534399" cy="2755490"/>
          </a:xfrm>
          <a:prstGeom prst="rect">
            <a:avLst/>
          </a:prstGeom>
          <a:noFill/>
          <a:ln>
            <a:noFill/>
          </a:ln>
        </p:spPr>
      </p:pic>
      <p:sp>
        <p:nvSpPr>
          <p:cNvPr id="5" name="Rectangle 4"/>
          <p:cNvSpPr/>
          <p:nvPr/>
        </p:nvSpPr>
        <p:spPr>
          <a:xfrm>
            <a:off x="304800" y="228600"/>
            <a:ext cx="8534400" cy="4093428"/>
          </a:xfrm>
          <a:prstGeom prst="rect">
            <a:avLst/>
          </a:prstGeom>
        </p:spPr>
        <p:txBody>
          <a:bodyPr wrap="square">
            <a:spAutoFit/>
          </a:bodyPr>
          <a:lstStyle/>
          <a:p>
            <a:r>
              <a:rPr lang="en-US" sz="2000" u="sng" dirty="0" err="1">
                <a:effectLst>
                  <a:outerShdw blurRad="38100" dist="38100" dir="2700000" algn="tl">
                    <a:srgbClr val="000000">
                      <a:alpha val="43137"/>
                    </a:srgbClr>
                  </a:outerShdw>
                </a:effectLst>
              </a:rPr>
              <a:t>Mesokurtic</a:t>
            </a:r>
            <a:r>
              <a:rPr lang="en-US" sz="2000" dirty="0"/>
              <a:t>: This distribution has kurtosis statistic similar to that of the normal distribution. It means that the extreme values of the distribution are similar to that of a normal distribution characteristic. This definition is used so that the standard normal distribution has a kurtosis of three.</a:t>
            </a:r>
          </a:p>
          <a:p>
            <a:r>
              <a:rPr lang="en-US" sz="2000" u="sng" dirty="0">
                <a:effectLst>
                  <a:outerShdw blurRad="38100" dist="38100" dir="2700000" algn="tl">
                    <a:srgbClr val="000000">
                      <a:alpha val="43137"/>
                    </a:srgbClr>
                  </a:outerShdw>
                </a:effectLst>
              </a:rPr>
              <a:t>Leptokurtic (Kurtosis &gt; 3): </a:t>
            </a:r>
            <a:r>
              <a:rPr lang="en-US" sz="2000" dirty="0"/>
              <a:t>Distribution is longer, tails are fatter. Peak is higher and sharper than </a:t>
            </a:r>
            <a:r>
              <a:rPr lang="en-US" sz="2000" dirty="0" err="1"/>
              <a:t>Mesokurtic</a:t>
            </a:r>
            <a:r>
              <a:rPr lang="en-US" sz="2000" dirty="0"/>
              <a:t>, which means that data are heavy-tailed or profusion of outliers.</a:t>
            </a:r>
          </a:p>
          <a:p>
            <a:r>
              <a:rPr lang="en-US" sz="2000" dirty="0"/>
              <a:t>Outliers stretch the horizontal axis of the histogram graph, which makes the bulk of the data appear in a narrow (“skinny”) vertical range, thereby giving the “skinniness” of a leptokurtic distribution.</a:t>
            </a:r>
          </a:p>
          <a:p>
            <a:r>
              <a:rPr lang="en-US" sz="2000" b="1" u="sng" dirty="0" err="1">
                <a:effectLst>
                  <a:outerShdw blurRad="38100" dist="38100" dir="2700000" algn="tl">
                    <a:srgbClr val="000000">
                      <a:alpha val="43137"/>
                    </a:srgbClr>
                  </a:outerShdw>
                </a:effectLst>
              </a:rPr>
              <a:t>Platykurtic</a:t>
            </a:r>
            <a:r>
              <a:rPr lang="en-US" sz="2000" b="1" u="sng" dirty="0">
                <a:effectLst>
                  <a:outerShdw blurRad="38100" dist="38100" dir="2700000" algn="tl">
                    <a:srgbClr val="000000">
                      <a:alpha val="43137"/>
                    </a:srgbClr>
                  </a:outerShdw>
                </a:effectLst>
              </a:rPr>
              <a:t>: (Kurtosis &lt; 3): </a:t>
            </a:r>
            <a:r>
              <a:rPr lang="en-US" sz="2000" dirty="0"/>
              <a:t>Distribution is shorter, tails are thinner than the normal distribution. The peak is lower and broader than </a:t>
            </a:r>
            <a:r>
              <a:rPr lang="en-US" sz="2000" dirty="0" err="1"/>
              <a:t>Mesokurtic</a:t>
            </a:r>
            <a:r>
              <a:rPr lang="en-US" sz="2000" dirty="0"/>
              <a:t>, which means that data are light-tailed or lack of outliers.</a:t>
            </a:r>
          </a:p>
        </p:txBody>
      </p:sp>
    </p:spTree>
    <p:extLst>
      <p:ext uri="{BB962C8B-B14F-4D97-AF65-F5344CB8AC3E}">
        <p14:creationId xmlns:p14="http://schemas.microsoft.com/office/powerpoint/2010/main" val="414292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51472"/>
            <a:ext cx="8534400" cy="6506528"/>
          </a:xfrm>
        </p:spPr>
        <p:txBody>
          <a:bodyPr/>
          <a:lstStyle/>
          <a:p>
            <a:pPr>
              <a:buNone/>
            </a:pPr>
            <a:r>
              <a:rPr lang="en-US" b="1" dirty="0"/>
              <a:t>Left Skewed Distribution</a:t>
            </a:r>
          </a:p>
          <a:p>
            <a:pPr algn="just"/>
            <a:r>
              <a:rPr lang="en-US" sz="2400" dirty="0"/>
              <a:t>When data points cluster on the right side of the distribution, then the tail would be longer on the left side. This is the property of </a:t>
            </a:r>
            <a:r>
              <a:rPr lang="en-US" sz="2400" b="1" dirty="0"/>
              <a:t>Left Skewed Distribution</a:t>
            </a:r>
            <a:r>
              <a:rPr lang="en-US" sz="2400" dirty="0"/>
              <a:t>. The tail is longer in the negative direction so we also call it</a:t>
            </a:r>
            <a:r>
              <a:rPr lang="en-US" sz="2400" b="1" dirty="0"/>
              <a:t> Negatively Skewed Distribution.</a:t>
            </a:r>
            <a:endParaRPr lang="en-US" sz="2400" dirty="0"/>
          </a:p>
          <a:p>
            <a:pPr>
              <a:buNone/>
            </a:pPr>
            <a:endParaRPr lang="en-US" dirty="0"/>
          </a:p>
        </p:txBody>
      </p:sp>
      <p:sp>
        <p:nvSpPr>
          <p:cNvPr id="6" name="Rectangle 5"/>
          <p:cNvSpPr/>
          <p:nvPr/>
        </p:nvSpPr>
        <p:spPr>
          <a:xfrm>
            <a:off x="381000" y="5029200"/>
            <a:ext cx="8534400" cy="1477328"/>
          </a:xfrm>
          <a:prstGeom prst="rect">
            <a:avLst/>
          </a:prstGeom>
        </p:spPr>
        <p:txBody>
          <a:bodyPr wrap="square">
            <a:spAutoFit/>
          </a:bodyPr>
          <a:lstStyle/>
          <a:p>
            <a:r>
              <a:rPr lang="en-US" b="1" dirty="0"/>
              <a:t>Mode &gt; Median &gt; Mean</a:t>
            </a:r>
            <a:r>
              <a:rPr lang="en-US" dirty="0"/>
              <a:t>.</a:t>
            </a:r>
          </a:p>
          <a:p>
            <a:r>
              <a:rPr lang="en-US" dirty="0"/>
              <a:t>In the Normal Distribution, Mean, Median and Mode are equal but in a negatively skewed distribution, we express the general relationship between the central tendency measured as:</a:t>
            </a:r>
          </a:p>
          <a:p>
            <a:r>
              <a:rPr lang="en-US" b="1" dirty="0"/>
              <a:t>Mode &gt; Median &gt; Mean</a:t>
            </a:r>
            <a:endParaRPr lang="en-US" dirty="0"/>
          </a:p>
        </p:txBody>
      </p:sp>
      <p:pic>
        <p:nvPicPr>
          <p:cNvPr id="26628" name="Picture 4"/>
          <p:cNvPicPr>
            <a:picLocks noChangeAspect="1" noChangeArrowheads="1"/>
          </p:cNvPicPr>
          <p:nvPr/>
        </p:nvPicPr>
        <p:blipFill>
          <a:blip r:embed="rId2"/>
          <a:srcRect/>
          <a:stretch>
            <a:fillRect/>
          </a:stretch>
        </p:blipFill>
        <p:spPr bwMode="auto">
          <a:xfrm>
            <a:off x="2057400" y="2457450"/>
            <a:ext cx="5143500" cy="257175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
            <a:ext cx="8610600" cy="6553200"/>
          </a:xfrm>
        </p:spPr>
        <p:txBody>
          <a:bodyPr>
            <a:normAutofit lnSpcReduction="10000"/>
          </a:bodyPr>
          <a:lstStyle/>
          <a:p>
            <a:pPr>
              <a:buNone/>
            </a:pPr>
            <a:r>
              <a:rPr lang="en-US" b="1" dirty="0"/>
              <a:t>Right Skewed Distribution</a:t>
            </a:r>
          </a:p>
          <a:p>
            <a:r>
              <a:rPr lang="en-US" sz="2400" dirty="0"/>
              <a:t>When data points cluster on the left side of the distribution, then the tail would be longer on the right side. This is the property of </a:t>
            </a:r>
            <a:r>
              <a:rPr lang="en-US" sz="2400" b="1" dirty="0"/>
              <a:t>Right Skewed Distribution</a:t>
            </a:r>
            <a:r>
              <a:rPr lang="en-US" sz="2400" dirty="0"/>
              <a:t>. Here, the tail is longer in the positive direction so we also call it </a:t>
            </a:r>
            <a:r>
              <a:rPr lang="en-US" sz="2400" b="1" dirty="0"/>
              <a:t>Positively Skewed Distribution.</a:t>
            </a:r>
          </a:p>
          <a:p>
            <a:endParaRPr lang="en-US" sz="2400" b="1" dirty="0"/>
          </a:p>
          <a:p>
            <a:pPr>
              <a:buNone/>
            </a:pPr>
            <a:endParaRPr lang="en-US" sz="24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In a positively skewed distribution, we express the general relationship between the central tendency measures as:</a:t>
            </a:r>
          </a:p>
          <a:p>
            <a:r>
              <a:rPr lang="en-US" sz="2000" b="1" dirty="0"/>
              <a:t>Mode &lt; Median &lt; Mean</a:t>
            </a:r>
            <a:endParaRPr lang="en-US" sz="2000" dirty="0"/>
          </a:p>
          <a:p>
            <a:pPr>
              <a:buNone/>
            </a:pPr>
            <a:r>
              <a:rPr lang="en-US" dirty="0"/>
              <a:t> </a:t>
            </a:r>
          </a:p>
          <a:p>
            <a:pPr>
              <a:buNone/>
            </a:pPr>
            <a:endParaRPr lang="en-US" dirty="0"/>
          </a:p>
        </p:txBody>
      </p:sp>
      <p:pic>
        <p:nvPicPr>
          <p:cNvPr id="27653" name="Picture 5"/>
          <p:cNvPicPr>
            <a:picLocks noChangeAspect="1" noChangeArrowheads="1"/>
          </p:cNvPicPr>
          <p:nvPr/>
        </p:nvPicPr>
        <p:blipFill>
          <a:blip r:embed="rId2"/>
          <a:srcRect/>
          <a:stretch>
            <a:fillRect/>
          </a:stretch>
        </p:blipFill>
        <p:spPr bwMode="auto">
          <a:xfrm>
            <a:off x="1885950" y="2438400"/>
            <a:ext cx="5372100" cy="260032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756</TotalTime>
  <Words>961</Words>
  <Application>Microsoft Office PowerPoint</Application>
  <PresentationFormat>On-screen Show (4:3)</PresentationFormat>
  <Paragraphs>89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Normal Distribution, Skewness and Kurtosis</vt:lpstr>
      <vt:lpstr>PowerPoint Presentation</vt:lpstr>
      <vt:lpstr>PowerPoint Presentation</vt:lpstr>
      <vt:lpstr>PowerPoint Presentation</vt:lpstr>
      <vt:lpstr>PowerPoint Presentation</vt:lpstr>
      <vt:lpstr>PowerPoint Presentation</vt:lpstr>
      <vt:lpstr>PowerPoint Presentation</vt:lpstr>
      <vt:lpstr>SKEWNESS</vt:lpstr>
      <vt:lpstr>PowerPoint Presentation</vt:lpstr>
      <vt:lpstr>PowerPoint Presentation</vt:lpstr>
      <vt:lpstr>KURTOSIS</vt:lpstr>
      <vt:lpstr>Kurtosis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Skewness and Kurtosis</dc:title>
  <dc:creator>RAIN</dc:creator>
  <cp:lastModifiedBy>ATG-Training</cp:lastModifiedBy>
  <cp:revision>64</cp:revision>
  <cp:lastPrinted>2021-10-21T04:17:13Z</cp:lastPrinted>
  <dcterms:created xsi:type="dcterms:W3CDTF">2020-05-26T13:58:05Z</dcterms:created>
  <dcterms:modified xsi:type="dcterms:W3CDTF">2021-10-21T04:17:44Z</dcterms:modified>
</cp:coreProperties>
</file>