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5F3E-19A6-4587-BEA1-D3FBA4D8A44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9F564-1BD7-4B7C-8928-35DC03E00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Scaling the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US" dirty="0"/>
              <a:t>Machine learning models learn a mapping from input variables to an output variable.</a:t>
            </a:r>
          </a:p>
          <a:p>
            <a:pPr fontAlgn="base"/>
            <a:r>
              <a:rPr lang="en-US" dirty="0"/>
              <a:t>As such, the scale and distribution of the data drawn from the domain may be different for each variable.</a:t>
            </a:r>
          </a:p>
          <a:p>
            <a:pPr fontAlgn="base"/>
            <a:r>
              <a:rPr lang="en-US" dirty="0"/>
              <a:t>Input variables may have different units (e.g. feet, kilometers, and hours) that, in turn, may mean the variables have different scales.</a:t>
            </a:r>
          </a:p>
          <a:p>
            <a:pPr fontAlgn="base"/>
            <a:r>
              <a:rPr lang="en-US" dirty="0"/>
              <a:t>Differences in the scales across input variables may increase the difficulty of the problem being modeled. An example of this is that large input values (e.g. a spread of hundreds or thousands of units) can result in a model that learns large weight values.</a:t>
            </a:r>
          </a:p>
          <a:p>
            <a:pPr fontAlgn="base"/>
            <a:r>
              <a:rPr lang="en-US" dirty="0"/>
              <a:t>A model with large weight values is often unstable, meaning that it may suffer from poor performance during learning and sensitivity to input values resulting in higher generalization error.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400800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n-US" b="1" dirty="0"/>
              <a:t>Numerical Data Scaling Methods</a:t>
            </a:r>
          </a:p>
          <a:p>
            <a:pPr fontAlgn="base"/>
            <a:r>
              <a:rPr lang="en-US" dirty="0"/>
              <a:t>Both normalization and standardization can be achieved using the </a:t>
            </a:r>
            <a:r>
              <a:rPr lang="en-US" dirty="0" err="1"/>
              <a:t>scikit</a:t>
            </a:r>
            <a:r>
              <a:rPr lang="en-US" dirty="0"/>
              <a:t>-learn library.</a:t>
            </a:r>
          </a:p>
          <a:p>
            <a:pPr fontAlgn="base">
              <a:buNone/>
            </a:pPr>
            <a:r>
              <a:rPr lang="en-US" b="1" dirty="0"/>
              <a:t>Data Normalization</a:t>
            </a:r>
          </a:p>
          <a:p>
            <a:pPr fontAlgn="base"/>
            <a:r>
              <a:rPr lang="en-US" dirty="0"/>
              <a:t>Normalization is a rescaling of the data from the original range so that all values are within the new range of 0 and 1.</a:t>
            </a:r>
          </a:p>
          <a:p>
            <a:pPr fontAlgn="base"/>
            <a:r>
              <a:rPr lang="en-US" dirty="0"/>
              <a:t>Normalization requires that you know or are able to accurately estimate the minimum and maximum observable values. You may be able to estimate these values from your available data.</a:t>
            </a:r>
          </a:p>
          <a:p>
            <a:pPr fontAlgn="base"/>
            <a:r>
              <a:rPr lang="en-US" dirty="0"/>
              <a:t>A value is normalized as follows:</a:t>
            </a:r>
          </a:p>
          <a:p>
            <a:pPr fontAlgn="base"/>
            <a:r>
              <a:rPr lang="en-US" dirty="0"/>
              <a:t>y = (x – min) / (max – min)</a:t>
            </a:r>
          </a:p>
          <a:p>
            <a:pPr fontAlgn="base"/>
            <a:r>
              <a:rPr lang="en-US" dirty="0"/>
              <a:t>Where the minimum and maximum values pertain to the value x being normalized.</a:t>
            </a:r>
          </a:p>
          <a:p>
            <a:pPr fontAlgn="base"/>
            <a:r>
              <a:rPr lang="en-US" dirty="0"/>
              <a:t>For example, for a dataset, we could guesstimate the min and max observable values as 30 and -10. We can then normalize any value, like 18.8, as follows:</a:t>
            </a:r>
          </a:p>
          <a:p>
            <a:pPr fontAlgn="base"/>
            <a:r>
              <a:rPr lang="en-US" dirty="0"/>
              <a:t>y = (x – min) / (max – min)</a:t>
            </a:r>
          </a:p>
          <a:p>
            <a:pPr fontAlgn="base"/>
            <a:r>
              <a:rPr lang="en-US" dirty="0"/>
              <a:t>y = (18.8 – (-10)) / (30 – (-10))</a:t>
            </a:r>
          </a:p>
          <a:p>
            <a:pPr fontAlgn="base"/>
            <a:r>
              <a:rPr lang="en-US" dirty="0"/>
              <a:t>y = 28.8 / 40</a:t>
            </a:r>
          </a:p>
          <a:p>
            <a:pPr fontAlgn="base"/>
            <a:r>
              <a:rPr lang="en-US" dirty="0"/>
              <a:t>y = 0.72</a:t>
            </a:r>
          </a:p>
          <a:p>
            <a:pPr fontAlgn="base"/>
            <a:endParaRPr lang="en-US" dirty="0"/>
          </a:p>
          <a:p>
            <a:pPr fontAlgn="base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"/>
            <a:ext cx="868680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553200"/>
          </a:xfrm>
        </p:spPr>
        <p:txBody>
          <a:bodyPr>
            <a:normAutofit fontScale="85000" lnSpcReduction="20000"/>
          </a:bodyPr>
          <a:lstStyle/>
          <a:p>
            <a:pPr fontAlgn="base">
              <a:buNone/>
            </a:pPr>
            <a:r>
              <a:rPr lang="en-US" b="1" dirty="0"/>
              <a:t>Data Standardization</a:t>
            </a:r>
          </a:p>
          <a:p>
            <a:pPr fontAlgn="base"/>
            <a:r>
              <a:rPr lang="en-US" dirty="0"/>
              <a:t>Standardizing a dataset involves rescaling the distribution of values so that the mean of observed values is 0 and the standard deviation is 1.</a:t>
            </a:r>
          </a:p>
          <a:p>
            <a:pPr fontAlgn="base"/>
            <a:r>
              <a:rPr lang="en-US" dirty="0"/>
              <a:t>This can be thought of as subtracting the mean value or centering the data.</a:t>
            </a:r>
          </a:p>
          <a:p>
            <a:pPr fontAlgn="base"/>
            <a:r>
              <a:rPr lang="en-US" dirty="0"/>
              <a:t>Like normalization, standardization can be useful, and even required in some machine learning algorithms when your data has input values with differing scales.</a:t>
            </a:r>
          </a:p>
          <a:p>
            <a:pPr fontAlgn="base"/>
            <a:r>
              <a:rPr lang="en-US" dirty="0"/>
              <a:t>Standardization assumes that your observations fit a Gaussian distribution (bell curve) with a well-behaved mean and standard deviation. You can still standardize your data if this expectation is not met, but you may not get reliable results. </a:t>
            </a:r>
          </a:p>
          <a:p>
            <a:pPr fontAlgn="base"/>
            <a:r>
              <a:rPr lang="en-US" dirty="0"/>
              <a:t>Subtracting the mean from the data is called </a:t>
            </a:r>
            <a:r>
              <a:rPr lang="en-US" b="1" dirty="0"/>
              <a:t>centering</a:t>
            </a:r>
            <a:r>
              <a:rPr lang="en-US" dirty="0"/>
              <a:t>, whereas dividing by the standard deviation is called </a:t>
            </a:r>
            <a:r>
              <a:rPr lang="en-US" b="1" dirty="0"/>
              <a:t>scaling</a:t>
            </a:r>
            <a:r>
              <a:rPr lang="en-US" dirty="0"/>
              <a:t>. As such, the method is sometime called “</a:t>
            </a:r>
            <a:r>
              <a:rPr lang="en-US" b="1" dirty="0"/>
              <a:t>center scaling</a:t>
            </a:r>
            <a:r>
              <a:rPr lang="en-US" dirty="0"/>
              <a:t>“.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400800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n-US" dirty="0"/>
              <a:t>A value is standardized as follows:</a:t>
            </a:r>
          </a:p>
          <a:p>
            <a:pPr fontAlgn="base"/>
            <a:r>
              <a:rPr lang="en-US" dirty="0"/>
              <a:t>y = (x – mean) / </a:t>
            </a:r>
            <a:r>
              <a:rPr lang="en-US" dirty="0" err="1"/>
              <a:t>standard_deviation</a:t>
            </a:r>
            <a:endParaRPr lang="en-US" dirty="0"/>
          </a:p>
          <a:p>
            <a:pPr fontAlgn="base"/>
            <a:r>
              <a:rPr lang="en-US" dirty="0"/>
              <a:t>Where the </a:t>
            </a:r>
            <a:r>
              <a:rPr lang="en-US" i="1" dirty="0"/>
              <a:t>mean</a:t>
            </a:r>
            <a:r>
              <a:rPr lang="en-US" dirty="0"/>
              <a:t> is calculated as:</a:t>
            </a:r>
          </a:p>
          <a:p>
            <a:pPr fontAlgn="base"/>
            <a:r>
              <a:rPr lang="en-US" dirty="0"/>
              <a:t>mean = sum(x) / count(x)</a:t>
            </a:r>
          </a:p>
          <a:p>
            <a:pPr fontAlgn="base">
              <a:buNone/>
            </a:pPr>
            <a:endParaRPr lang="en-US" dirty="0"/>
          </a:p>
          <a:p>
            <a:pPr fontAlgn="base"/>
            <a:r>
              <a:rPr lang="en-US" dirty="0"/>
              <a:t>And the </a:t>
            </a:r>
            <a:r>
              <a:rPr lang="en-US" i="1" dirty="0" err="1"/>
              <a:t>standard_deviation</a:t>
            </a:r>
            <a:r>
              <a:rPr lang="en-US" dirty="0"/>
              <a:t> is calculated as:</a:t>
            </a:r>
          </a:p>
          <a:p>
            <a:pPr fontAlgn="base"/>
            <a:r>
              <a:rPr lang="en-US" dirty="0" err="1"/>
              <a:t>standard_deviation</a:t>
            </a:r>
            <a:r>
              <a:rPr lang="en-US" dirty="0"/>
              <a:t> = </a:t>
            </a:r>
            <a:r>
              <a:rPr lang="en-US" dirty="0" err="1"/>
              <a:t>sqrt</a:t>
            </a:r>
            <a:r>
              <a:rPr lang="en-US" dirty="0"/>
              <a:t>( sum( (x – mean)^2 ) / count(x))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We can guesstimate a mean of 10.0 and a standard deviation of about 5.0. Using these values, we can standardize the first value of 20.7 as follows: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y = (x – mean) / </a:t>
            </a:r>
            <a:r>
              <a:rPr lang="en-US" dirty="0" err="1"/>
              <a:t>standard_deviation</a:t>
            </a:r>
            <a:endParaRPr lang="en-US" dirty="0"/>
          </a:p>
          <a:p>
            <a:pPr fontAlgn="base"/>
            <a:r>
              <a:rPr lang="en-US" dirty="0"/>
              <a:t>y = (20.7 – 10) / 5</a:t>
            </a:r>
          </a:p>
          <a:p>
            <a:pPr fontAlgn="base"/>
            <a:r>
              <a:rPr lang="en-US" dirty="0"/>
              <a:t>y = (10.7) / 5</a:t>
            </a:r>
          </a:p>
          <a:p>
            <a:pPr fontAlgn="base"/>
            <a:r>
              <a:rPr lang="en-US" dirty="0"/>
              <a:t>y = 2.14</a:t>
            </a:r>
          </a:p>
          <a:p>
            <a:pPr fontAlgn="base">
              <a:buNone/>
            </a:pPr>
            <a:endParaRPr lang="en-US" dirty="0"/>
          </a:p>
          <a:p>
            <a:pPr fontAlgn="base">
              <a:buNone/>
            </a:pPr>
            <a:r>
              <a:rPr lang="en-US" dirty="0"/>
              <a:t>Note : The mean and standard deviation estimates of a dataset can be more robust to new data than the minimum and maximum.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36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621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Scaling the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the Data</dc:title>
  <dc:creator>Windows User</dc:creator>
  <cp:lastModifiedBy>ATG-Training</cp:lastModifiedBy>
  <cp:revision>6</cp:revision>
  <dcterms:created xsi:type="dcterms:W3CDTF">2020-08-11T15:27:30Z</dcterms:created>
  <dcterms:modified xsi:type="dcterms:W3CDTF">2021-10-21T04:22:08Z</dcterms:modified>
</cp:coreProperties>
</file>