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http://customooxmlschemas.google.com/">
      <go:slidesCustomData xmlns:go="http://customooxmlschemas.google.com/" r:id="rId26" roundtripDataSignature="AMtx7mjE4+QFwV+0P5EB2Ggvf33hwMgmk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customschemas.google.com/relationships/presentationmetadata" Target="metadata"/><Relationship Id="rId25" Type="http://schemas.openxmlformats.org/officeDocument/2006/relationships/slide" Target="slides/slide20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4" name="Google Shape;14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4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4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5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2" name="Google Shape;32;p25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3" name="Google Shape;33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6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26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0" name="Google Shape;40;p26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26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2" name="Google Shape;42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2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2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3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1"/>
          <p:cNvSpPr txBox="1"/>
          <p:nvPr>
            <p:ph idx="1" type="body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3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3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2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2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3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3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2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12.png"/><Relationship Id="rId5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4.png"/><Relationship Id="rId4" Type="http://schemas.openxmlformats.org/officeDocument/2006/relationships/image" Target="../media/image6.png"/><Relationship Id="rId5" Type="http://schemas.openxmlformats.org/officeDocument/2006/relationships/image" Target="../media/image11.png"/><Relationship Id="rId6" Type="http://schemas.openxmlformats.org/officeDocument/2006/relationships/image" Target="../media/image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9.png"/><Relationship Id="rId4" Type="http://schemas.openxmlformats.org/officeDocument/2006/relationships/image" Target="../media/image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png"/><Relationship Id="rId4" Type="http://schemas.openxmlformats.org/officeDocument/2006/relationships/image" Target="../media/image1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.png"/><Relationship Id="rId4" Type="http://schemas.openxmlformats.org/officeDocument/2006/relationships/image" Target="../media/image1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3.png"/><Relationship Id="rId4" Type="http://schemas.openxmlformats.org/officeDocument/2006/relationships/image" Target="../media/image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0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7.png"/><Relationship Id="rId4" Type="http://schemas.openxmlformats.org/officeDocument/2006/relationships/image" Target="../media/image15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2.png"/><Relationship Id="rId4" Type="http://schemas.openxmlformats.org/officeDocument/2006/relationships/image" Target="../media/image25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3.png"/><Relationship Id="rId4" Type="http://schemas.openxmlformats.org/officeDocument/2006/relationships/image" Target="../media/image2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4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KNN Algorithm</a:t>
            </a:r>
            <a:endParaRPr/>
          </a:p>
        </p:txBody>
      </p:sp>
      <p:sp>
        <p:nvSpPr>
          <p:cNvPr id="85" name="Google Shape;85;p1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</a:pPr>
            <a:r>
              <a:rPr lang="en-US"/>
              <a:t>@Machine Learning</a:t>
            </a:r>
            <a:endParaRPr/>
          </a:p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</a:pPr>
            <a:r>
              <a:rPr lang="en-US"/>
              <a:t>#Data Science</a:t>
            </a:r>
            <a:endParaRPr/>
          </a:p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137" y="670034"/>
            <a:ext cx="4813737" cy="5559316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6229350"/>
            <a:ext cx="4572000" cy="628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572000" y="838200"/>
            <a:ext cx="4419600" cy="6019800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2"/>
          <p:cNvSpPr txBox="1"/>
          <p:nvPr/>
        </p:nvSpPr>
        <p:spPr>
          <a:xfrm>
            <a:off x="304800" y="152400"/>
            <a:ext cx="868680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 </a:t>
            </a: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Classification</a:t>
            </a: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		        </a:t>
            </a: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Regression</a:t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"/>
          <p:cNvSpPr txBox="1"/>
          <p:nvPr>
            <p:ph idx="1" type="body"/>
          </p:nvPr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10000"/>
          </a:bodyPr>
          <a:lstStyle/>
          <a:p>
            <a:pPr indent="-342900" lvl="0" marL="3429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KNN Algorithm is one of the simplest but strong supervised Machine Learning algorithm. </a:t>
            </a:r>
            <a:endParaRPr/>
          </a:p>
          <a:p>
            <a:pPr indent="-342900" lvl="0" marL="342900" rtl="0" algn="just"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KNN can  be used for both classification and regression problems.</a:t>
            </a:r>
            <a:endParaRPr/>
          </a:p>
          <a:p>
            <a:pPr indent="-342900" lvl="0" marL="342900" rtl="0" algn="just"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The output depends on whether you use the KNN algorithm for classification or regression.</a:t>
            </a:r>
            <a:endParaRPr/>
          </a:p>
          <a:p>
            <a:pPr indent="-342900" lvl="0" marL="342900" rtl="0" algn="just"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It collects data from a training data set, and uses this data later to make predictions for new records.</a:t>
            </a:r>
            <a:endParaRPr/>
          </a:p>
          <a:p>
            <a:pPr indent="-342900" lvl="0" marL="342900" rtl="0" algn="just"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For each new record, the k-closest records of the training data set are determined. </a:t>
            </a:r>
            <a:endParaRPr/>
          </a:p>
          <a:p>
            <a:pPr indent="-342900" lvl="0" marL="342900" rtl="0" algn="just"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Based on the value of the target attribute of the closest records, a prediction is made for the new record.</a:t>
            </a:r>
            <a:endParaRPr/>
          </a:p>
          <a:p>
            <a:pPr indent="-342900" lvl="0" marL="342900" rtl="0" algn="just"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The KNN algorithm uses ‘feature similarity’ to predict the values of any new data points. </a:t>
            </a:r>
            <a:endParaRPr/>
          </a:p>
          <a:p>
            <a:pPr indent="-342900" lvl="0" marL="342900" rtl="0" algn="l"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This means that the new point is assigned a value based on how closely it resembles the points in the training set.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4"/>
          <p:cNvSpPr txBox="1"/>
          <p:nvPr>
            <p:ph type="title"/>
          </p:nvPr>
        </p:nvSpPr>
        <p:spPr>
          <a:xfrm>
            <a:off x="457200" y="0"/>
            <a:ext cx="82296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en-US" sz="3200">
                <a:latin typeface="Calibri"/>
                <a:ea typeface="Calibri"/>
                <a:cs typeface="Calibri"/>
                <a:sym typeface="Calibri"/>
              </a:rPr>
              <a:t>KNN For Classification</a:t>
            </a:r>
            <a:endParaRPr sz="3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4"/>
          <p:cNvSpPr txBox="1"/>
          <p:nvPr>
            <p:ph idx="1" type="body"/>
          </p:nvPr>
        </p:nvSpPr>
        <p:spPr>
          <a:xfrm>
            <a:off x="0" y="533400"/>
            <a:ext cx="9144000" cy="63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KNN algorithm for classification uses a “Majority Voting” mechanism. </a:t>
            </a:r>
            <a:endParaRPr/>
          </a:p>
          <a:p>
            <a:pPr indent="-342900" lvl="0" marL="342900" rtl="0" algn="just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The predicted class label is determined by the voting for the nearest neighbors, that is, the majority class label in the set of the selected k instances is returned.</a:t>
            </a:r>
            <a:endParaRPr/>
          </a:p>
          <a:p>
            <a:pPr indent="0" lvl="0" marL="0" rtl="0" algn="just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                              KNN For Regression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In KNN regression, the average value of the target function values of the nearest neighbors is returned as the predicted value.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5"/>
          <p:cNvSpPr txBox="1"/>
          <p:nvPr>
            <p:ph type="title"/>
          </p:nvPr>
        </p:nvSpPr>
        <p:spPr>
          <a:xfrm>
            <a:off x="457200" y="0"/>
            <a:ext cx="82296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/>
              <a:t>Anatomy of k-Nearest Neighbors</a:t>
            </a:r>
            <a:endParaRPr/>
          </a:p>
        </p:txBody>
      </p:sp>
      <p:sp>
        <p:nvSpPr>
          <p:cNvPr id="110" name="Google Shape;110;p5"/>
          <p:cNvSpPr txBox="1"/>
          <p:nvPr>
            <p:ph idx="1" type="body"/>
          </p:nvPr>
        </p:nvSpPr>
        <p:spPr>
          <a:xfrm>
            <a:off x="0" y="533400"/>
            <a:ext cx="9144000" cy="63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k in kNN is a parameter that refers to the number of Nearest Neighbors to include in the majority voting process(Classification)or average(Regression).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For instance ,in classification if k=7 the data point is classified by majority votes from its 7 nearest neighbors.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  <p:pic>
        <p:nvPicPr>
          <p:cNvPr id="111" name="Google Shape;111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38400" y="3657600"/>
            <a:ext cx="4619625" cy="3200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"/>
          <p:cNvSpPr txBox="1"/>
          <p:nvPr>
            <p:ph type="title"/>
          </p:nvPr>
        </p:nvSpPr>
        <p:spPr>
          <a:xfrm>
            <a:off x="457200" y="0"/>
            <a:ext cx="82296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/>
              <a:t>Choosing k</a:t>
            </a:r>
            <a:endParaRPr/>
          </a:p>
        </p:txBody>
      </p:sp>
      <p:sp>
        <p:nvSpPr>
          <p:cNvPr id="117" name="Google Shape;117;p6"/>
          <p:cNvSpPr txBox="1"/>
          <p:nvPr>
            <p:ph idx="1" type="body"/>
          </p:nvPr>
        </p:nvSpPr>
        <p:spPr>
          <a:xfrm>
            <a:off x="0" y="533400"/>
            <a:ext cx="9144000" cy="63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As we know kNN is based of feature similarity, choosing the right k value is a process called parameter tuning, which is very important for best accuracy</a:t>
            </a:r>
            <a:endParaRPr/>
          </a:p>
          <a:p>
            <a:pPr indent="0" lvl="0" marL="0" rtl="0" algn="just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    -------------What if k is Too High or Too Low------------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For a very low value of k (suppose k=1), the model overfits on the training data, which leads to a high error rate on the validation set. 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On the other hand, for a high value of k, the model performs poorly on both train and validation set. (Underfitting)</a:t>
            </a:r>
            <a:endParaRPr/>
          </a:p>
          <a:p>
            <a:pPr indent="0" lvl="0" marL="0" rtl="0" algn="just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-139700" lvl="0" marL="342900" rtl="0" algn="just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7"/>
          <p:cNvSpPr txBox="1"/>
          <p:nvPr>
            <p:ph idx="1" type="body"/>
          </p:nvPr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Right k value selection</a:t>
            </a:r>
            <a:endParaRPr/>
          </a:p>
          <a:p>
            <a:pPr indent="-342900" lvl="0" marL="342900" rtl="0" algn="just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Use sqrt(n) ;n -&gt; total number of data points.</a:t>
            </a:r>
            <a:endParaRPr/>
          </a:p>
          <a:p>
            <a:pPr indent="0" lvl="0" marL="0" rtl="0" algn="just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-342900" lvl="0" marL="342900" rtl="0" algn="just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Odd value should be selected</a:t>
            </a:r>
            <a:endParaRPr/>
          </a:p>
          <a:p>
            <a:pPr indent="0" lvl="0" marL="0" rtl="0" algn="just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-342900" lvl="0" marL="342900" rtl="0" algn="just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We can use Cross-validation techniques for choosing right k.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8"/>
          <p:cNvSpPr txBox="1"/>
          <p:nvPr>
            <p:ph type="title"/>
          </p:nvPr>
        </p:nvSpPr>
        <p:spPr>
          <a:xfrm>
            <a:off x="457200" y="0"/>
            <a:ext cx="82296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/>
              <a:t>When to Use k-NN</a:t>
            </a:r>
            <a:endParaRPr/>
          </a:p>
        </p:txBody>
      </p:sp>
      <p:sp>
        <p:nvSpPr>
          <p:cNvPr id="128" name="Google Shape;128;p8"/>
          <p:cNvSpPr txBox="1"/>
          <p:nvPr>
            <p:ph idx="1" type="body"/>
          </p:nvPr>
        </p:nvSpPr>
        <p:spPr>
          <a:xfrm>
            <a:off x="0" y="533400"/>
            <a:ext cx="9144000" cy="63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397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When Data is labelled.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When DataSet is small, since kNN is said to be a Lazy Learner.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When Data is Noise free i.e., too many labels</a:t>
            </a:r>
            <a:endParaRPr/>
          </a:p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Google Shape;133;p9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3400" y="7883"/>
            <a:ext cx="7877175" cy="7541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19199" y="685800"/>
            <a:ext cx="6019801" cy="426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62000" y="5181600"/>
            <a:ext cx="7924800" cy="5889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371600" y="5770563"/>
            <a:ext cx="5394325" cy="628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0"/>
          <p:cNvSpPr txBox="1"/>
          <p:nvPr>
            <p:ph type="title"/>
          </p:nvPr>
        </p:nvSpPr>
        <p:spPr>
          <a:xfrm>
            <a:off x="457200" y="0"/>
            <a:ext cx="82296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Math Behind k-NN</a:t>
            </a:r>
            <a:endParaRPr/>
          </a:p>
        </p:txBody>
      </p:sp>
      <p:pic>
        <p:nvPicPr>
          <p:cNvPr descr="KNN Classification" id="142" name="Google Shape;142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66800" y="776123"/>
            <a:ext cx="5943600" cy="4703762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10"/>
          <p:cNvSpPr/>
          <p:nvPr/>
        </p:nvSpPr>
        <p:spPr>
          <a:xfrm>
            <a:off x="6172200" y="3244334"/>
            <a:ext cx="25146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(for continuous)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11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287" y="0"/>
            <a:ext cx="9115425" cy="342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3429000"/>
            <a:ext cx="9144000" cy="3428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12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3505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2895601"/>
            <a:ext cx="9144000" cy="39518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Google Shape;160;p13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3647"/>
            <a:ext cx="9144000" cy="58262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5849937"/>
            <a:ext cx="9144000" cy="10080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4"/>
          <p:cNvSpPr txBox="1"/>
          <p:nvPr>
            <p:ph type="title"/>
          </p:nvPr>
        </p:nvSpPr>
        <p:spPr>
          <a:xfrm>
            <a:off x="457200" y="304800"/>
            <a:ext cx="82296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b="1" lang="en-US"/>
              <a:t>k-NN Algorithm for Regression</a:t>
            </a:r>
            <a:br>
              <a:rPr lang="en-US"/>
            </a:br>
            <a:endParaRPr/>
          </a:p>
        </p:txBody>
      </p:sp>
      <p:pic>
        <p:nvPicPr>
          <p:cNvPr id="167" name="Google Shape;167;p14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200" y="533400"/>
            <a:ext cx="8001000" cy="281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1000" y="3429001"/>
            <a:ext cx="8153400" cy="342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5"/>
          <p:cNvSpPr txBox="1"/>
          <p:nvPr>
            <p:ph idx="1" type="body"/>
          </p:nvPr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1. First, the distance between the new point and each training point is calculated.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  <p:pic>
        <p:nvPicPr>
          <p:cNvPr id="174" name="Google Shape;174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4800" y="1066800"/>
            <a:ext cx="8305800" cy="533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6"/>
          <p:cNvSpPr txBox="1"/>
          <p:nvPr>
            <p:ph idx="1" type="body"/>
          </p:nvPr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2. The closest k data points are selected (based on the distance). 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In this example, points 1, 5, 6 will be selected if the value of k is 3.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  <p:pic>
        <p:nvPicPr>
          <p:cNvPr id="180" name="Google Shape;180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8600" y="2130425"/>
            <a:ext cx="8763000" cy="3584576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16"/>
          <p:cNvSpPr/>
          <p:nvPr/>
        </p:nvSpPr>
        <p:spPr>
          <a:xfrm>
            <a:off x="4419600" y="5715001"/>
            <a:ext cx="4724400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average of these data points is the final prediction for the new point.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Here, we have weight of ID11 =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(77+72+60)/3 = 69.66 kg.</a:t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2" name="Google Shape;182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628" y="5722090"/>
            <a:ext cx="4416972" cy="11359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ttps://cdn.analyticsvidhya.com/wp-content/uploads/2018/08/Screenshot-from-2018-08-22-12-50-16.png" id="187" name="Google Shape;187;p17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33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5339336"/>
            <a:ext cx="4572000" cy="1518664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17"/>
          <p:cNvSpPr/>
          <p:nvPr/>
        </p:nvSpPr>
        <p:spPr>
          <a:xfrm>
            <a:off x="4572000" y="5358519"/>
            <a:ext cx="4572000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prediction for ID11 will be 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ID 11 =  (77+59+72+60+58)/5 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ID 11 = 65.2 kg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ttps://www.analyticsvidhya.com/wp-content/uploads/2014/10/training-error.png" id="194" name="Google Shape;194;p18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1"/>
            <a:ext cx="9144000" cy="28382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4038600"/>
            <a:ext cx="9144000" cy="2819400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18"/>
          <p:cNvSpPr/>
          <p:nvPr/>
        </p:nvSpPr>
        <p:spPr>
          <a:xfrm>
            <a:off x="-5255" y="2838271"/>
            <a:ext cx="9144000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If you observe closely, the validation error curve reaches a minima at a value of k = 9. This value of k is the optimum value of the model (it will vary for different datasets).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This curve is known as an ‘elbow curve‘ (because it has a shape like an elbow) and is usually used to determine the k value.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Google Shape;201;p19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0"/>
          <p:cNvSpPr txBox="1"/>
          <p:nvPr>
            <p:ph idx="1" type="body"/>
          </p:nvPr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O - Obtaining our data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S - Scrubbing / Cleaning our data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E - Exploring / Visualizing our data will allow us to find patterns and trends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M - Modeling our data will give us our predictive power as a wizard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N - INterpreting our data</a:t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2020-06-03T13:42:53Z</dcterms:created>
  <dc:creator>RAIN</dc:creator>
</cp:coreProperties>
</file>